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2" r:id="rId1"/>
  </p:sldMasterIdLst>
  <p:notesMasterIdLst>
    <p:notesMasterId r:id="rId40"/>
  </p:notesMasterIdLst>
  <p:handoutMasterIdLst>
    <p:handoutMasterId r:id="rId41"/>
  </p:handoutMasterIdLst>
  <p:sldIdLst>
    <p:sldId id="256" r:id="rId2"/>
    <p:sldId id="294" r:id="rId3"/>
    <p:sldId id="363" r:id="rId4"/>
    <p:sldId id="364" r:id="rId5"/>
    <p:sldId id="400" r:id="rId6"/>
    <p:sldId id="399" r:id="rId7"/>
    <p:sldId id="368" r:id="rId8"/>
    <p:sldId id="365" r:id="rId9"/>
    <p:sldId id="403" r:id="rId10"/>
    <p:sldId id="369" r:id="rId11"/>
    <p:sldId id="371" r:id="rId12"/>
    <p:sldId id="366" r:id="rId13"/>
    <p:sldId id="372" r:id="rId14"/>
    <p:sldId id="295" r:id="rId15"/>
    <p:sldId id="442" r:id="rId16"/>
    <p:sldId id="443" r:id="rId17"/>
    <p:sldId id="444" r:id="rId18"/>
    <p:sldId id="446" r:id="rId19"/>
    <p:sldId id="447" r:id="rId20"/>
    <p:sldId id="422" r:id="rId21"/>
    <p:sldId id="423" r:id="rId22"/>
    <p:sldId id="424" r:id="rId23"/>
    <p:sldId id="426" r:id="rId24"/>
    <p:sldId id="427" r:id="rId25"/>
    <p:sldId id="428" r:id="rId26"/>
    <p:sldId id="429" r:id="rId27"/>
    <p:sldId id="430" r:id="rId28"/>
    <p:sldId id="432" r:id="rId29"/>
    <p:sldId id="392" r:id="rId30"/>
    <p:sldId id="378" r:id="rId31"/>
    <p:sldId id="379" r:id="rId32"/>
    <p:sldId id="380" r:id="rId33"/>
    <p:sldId id="435" r:id="rId34"/>
    <p:sldId id="385" r:id="rId35"/>
    <p:sldId id="440" r:id="rId36"/>
    <p:sldId id="408" r:id="rId37"/>
    <p:sldId id="449" r:id="rId38"/>
    <p:sldId id="448" r:id="rId3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5BADFF"/>
    <a:srgbClr val="378389"/>
    <a:srgbClr val="2C5F94"/>
    <a:srgbClr val="4888C8"/>
    <a:srgbClr val="6299D0"/>
    <a:srgbClr val="243064"/>
    <a:srgbClr val="229A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23662" autoAdjust="0"/>
    <p:restoredTop sz="79126" autoAdjust="0"/>
  </p:normalViewPr>
  <p:slideViewPr>
    <p:cSldViewPr>
      <p:cViewPr>
        <p:scale>
          <a:sx n="70" d="100"/>
          <a:sy n="70" d="100"/>
        </p:scale>
        <p:origin x="-840" y="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obert\Documents\State%20school%20ayp%202010%20CEP.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percentStacked"/>
        <c:ser>
          <c:idx val="0"/>
          <c:order val="0"/>
          <c:tx>
            <c:strRef>
              <c:f>Sheet1!$B$1</c:f>
              <c:strCache>
                <c:ptCount val="1"/>
                <c:pt idx="0">
                  <c:v>Met AYP</c:v>
                </c:pt>
              </c:strCache>
            </c:strRef>
          </c:tx>
          <c:spPr>
            <a:solidFill>
              <a:srgbClr val="0070C0"/>
            </a:solidFill>
          </c:spPr>
          <c:cat>
            <c:strRef>
              <c:f>Sheet1!$A$2:$A$52</c:f>
              <c:strCache>
                <c:ptCount val="51"/>
                <c:pt idx="0">
                  <c:v>Florida</c:v>
                </c:pt>
                <c:pt idx="1">
                  <c:v>District of Columbia</c:v>
                </c:pt>
                <c:pt idx="2">
                  <c:v>New Mexico</c:v>
                </c:pt>
                <c:pt idx="3">
                  <c:v>Hawaii</c:v>
                </c:pt>
                <c:pt idx="4">
                  <c:v>Missouri</c:v>
                </c:pt>
                <c:pt idx="5">
                  <c:v>Washington</c:v>
                </c:pt>
                <c:pt idx="6">
                  <c:v>Arkansas</c:v>
                </c:pt>
                <c:pt idx="7">
                  <c:v>New Hampshire</c:v>
                </c:pt>
                <c:pt idx="8">
                  <c:v>South Carolina</c:v>
                </c:pt>
                <c:pt idx="9">
                  <c:v>Indiana</c:v>
                </c:pt>
                <c:pt idx="10">
                  <c:v>California </c:v>
                </c:pt>
                <c:pt idx="11">
                  <c:v>Minnesota</c:v>
                </c:pt>
                <c:pt idx="12">
                  <c:v>Massachusetts</c:v>
                </c:pt>
                <c:pt idx="13">
                  <c:v>Alaska</c:v>
                </c:pt>
                <c:pt idx="14">
                  <c:v>Illinois</c:v>
                </c:pt>
                <c:pt idx="15">
                  <c:v>Nevada</c:v>
                </c:pt>
                <c:pt idx="16">
                  <c:v>Kentucky</c:v>
                </c:pt>
                <c:pt idx="17">
                  <c:v>Connecticut</c:v>
                </c:pt>
                <c:pt idx="18">
                  <c:v>Colorado</c:v>
                </c:pt>
                <c:pt idx="19">
                  <c:v>Maine</c:v>
                </c:pt>
                <c:pt idx="20">
                  <c:v>New Jersey</c:v>
                </c:pt>
                <c:pt idx="21">
                  <c:v>Mississippi</c:v>
                </c:pt>
                <c:pt idx="22">
                  <c:v>Idaho</c:v>
                </c:pt>
                <c:pt idx="23">
                  <c:v>Delaware</c:v>
                </c:pt>
                <c:pt idx="24">
                  <c:v>Iowa†</c:v>
                </c:pt>
                <c:pt idx="25">
                  <c:v>Oregon</c:v>
                </c:pt>
                <c:pt idx="26">
                  <c:v>North Carolina</c:v>
                </c:pt>
                <c:pt idx="27">
                  <c:v>Wyoming</c:v>
                </c:pt>
                <c:pt idx="28">
                  <c:v>Virginia</c:v>
                </c:pt>
                <c:pt idx="29">
                  <c:v>Vermont</c:v>
                </c:pt>
                <c:pt idx="30">
                  <c:v>Ohio</c:v>
                </c:pt>
                <c:pt idx="31">
                  <c:v>Montana</c:v>
                </c:pt>
                <c:pt idx="32">
                  <c:v>Arizona</c:v>
                </c:pt>
                <c:pt idx="33">
                  <c:v>Pennsylvania</c:v>
                </c:pt>
                <c:pt idx="34">
                  <c:v>North Dakota</c:v>
                </c:pt>
                <c:pt idx="35">
                  <c:v>Maryland</c:v>
                </c:pt>
                <c:pt idx="36">
                  <c:v>West Virginia</c:v>
                </c:pt>
                <c:pt idx="37">
                  <c:v>Tennessee</c:v>
                </c:pt>
                <c:pt idx="38">
                  <c:v>Texas</c:v>
                </c:pt>
                <c:pt idx="39">
                  <c:v>Louisiana†</c:v>
                </c:pt>
                <c:pt idx="40">
                  <c:v>Rhode Island</c:v>
                </c:pt>
                <c:pt idx="41">
                  <c:v>South Dakota</c:v>
                </c:pt>
                <c:pt idx="42">
                  <c:v>New York†</c:v>
                </c:pt>
                <c:pt idx="43">
                  <c:v>Alabama</c:v>
                </c:pt>
                <c:pt idx="44">
                  <c:v>Michigan</c:v>
                </c:pt>
                <c:pt idx="45">
                  <c:v>Georgia</c:v>
                </c:pt>
                <c:pt idx="46">
                  <c:v>Utah</c:v>
                </c:pt>
                <c:pt idx="47">
                  <c:v>Nebraska</c:v>
                </c:pt>
                <c:pt idx="48">
                  <c:v>Kansas</c:v>
                </c:pt>
                <c:pt idx="49">
                  <c:v>Oklahoma</c:v>
                </c:pt>
                <c:pt idx="50">
                  <c:v>Wisconsin</c:v>
                </c:pt>
              </c:strCache>
            </c:strRef>
          </c:cat>
          <c:val>
            <c:numRef>
              <c:f>Sheet1!$B$2:$B$52</c:f>
              <c:numCache>
                <c:formatCode>0%</c:formatCode>
                <c:ptCount val="51"/>
                <c:pt idx="0">
                  <c:v>0.23</c:v>
                </c:pt>
                <c:pt idx="1">
                  <c:v>0.26</c:v>
                </c:pt>
                <c:pt idx="2">
                  <c:v>0.32000000000000106</c:v>
                </c:pt>
                <c:pt idx="3">
                  <c:v>0.34000000000000086</c:v>
                </c:pt>
                <c:pt idx="4">
                  <c:v>0.37000000000000038</c:v>
                </c:pt>
                <c:pt idx="5">
                  <c:v>0.39000000000000107</c:v>
                </c:pt>
                <c:pt idx="6">
                  <c:v>0.46</c:v>
                </c:pt>
                <c:pt idx="7">
                  <c:v>0.47000000000000008</c:v>
                </c:pt>
                <c:pt idx="8">
                  <c:v>0.5</c:v>
                </c:pt>
                <c:pt idx="9">
                  <c:v>0.5</c:v>
                </c:pt>
                <c:pt idx="10">
                  <c:v>0.51</c:v>
                </c:pt>
                <c:pt idx="11">
                  <c:v>0.54</c:v>
                </c:pt>
                <c:pt idx="12">
                  <c:v>0.56000000000000005</c:v>
                </c:pt>
                <c:pt idx="13">
                  <c:v>0.56000000000000005</c:v>
                </c:pt>
                <c:pt idx="14">
                  <c:v>0.58000000000000063</c:v>
                </c:pt>
                <c:pt idx="15">
                  <c:v>0.60000000000000064</c:v>
                </c:pt>
                <c:pt idx="16">
                  <c:v>0.60000000000000064</c:v>
                </c:pt>
                <c:pt idx="17">
                  <c:v>0.60000000000000064</c:v>
                </c:pt>
                <c:pt idx="18">
                  <c:v>0.60000000000000064</c:v>
                </c:pt>
                <c:pt idx="19">
                  <c:v>0.60000000000000064</c:v>
                </c:pt>
                <c:pt idx="20">
                  <c:v>0.64000000000000212</c:v>
                </c:pt>
                <c:pt idx="21">
                  <c:v>0.65000000000000224</c:v>
                </c:pt>
                <c:pt idx="22">
                  <c:v>0.66000000000000236</c:v>
                </c:pt>
                <c:pt idx="23">
                  <c:v>0.66000000000000236</c:v>
                </c:pt>
                <c:pt idx="24">
                  <c:v>0.69000000000000183</c:v>
                </c:pt>
                <c:pt idx="25">
                  <c:v>0.70000000000000062</c:v>
                </c:pt>
                <c:pt idx="26">
                  <c:v>0.71000000000000063</c:v>
                </c:pt>
                <c:pt idx="27">
                  <c:v>0.71000000000000063</c:v>
                </c:pt>
                <c:pt idx="28">
                  <c:v>0.71000000000000063</c:v>
                </c:pt>
                <c:pt idx="29">
                  <c:v>0.71000000000000063</c:v>
                </c:pt>
                <c:pt idx="30">
                  <c:v>0.72000000000000064</c:v>
                </c:pt>
                <c:pt idx="31">
                  <c:v>0.73000000000000065</c:v>
                </c:pt>
                <c:pt idx="32">
                  <c:v>0.74000000000000188</c:v>
                </c:pt>
                <c:pt idx="33">
                  <c:v>0.74000000000000188</c:v>
                </c:pt>
                <c:pt idx="34">
                  <c:v>0.750000000000002</c:v>
                </c:pt>
                <c:pt idx="35">
                  <c:v>0.77000000000000091</c:v>
                </c:pt>
                <c:pt idx="36">
                  <c:v>0.78</c:v>
                </c:pt>
                <c:pt idx="37">
                  <c:v>0.78</c:v>
                </c:pt>
                <c:pt idx="38">
                  <c:v>0.8</c:v>
                </c:pt>
                <c:pt idx="39">
                  <c:v>0.81</c:v>
                </c:pt>
                <c:pt idx="40">
                  <c:v>0.81</c:v>
                </c:pt>
                <c:pt idx="41">
                  <c:v>0.82000000000000062</c:v>
                </c:pt>
                <c:pt idx="42">
                  <c:v>0.84000000000000064</c:v>
                </c:pt>
                <c:pt idx="43">
                  <c:v>0.86000000000000065</c:v>
                </c:pt>
                <c:pt idx="44">
                  <c:v>0.86000000000000065</c:v>
                </c:pt>
                <c:pt idx="45">
                  <c:v>0.86000000000000065</c:v>
                </c:pt>
                <c:pt idx="46">
                  <c:v>0.87000000000000188</c:v>
                </c:pt>
                <c:pt idx="47">
                  <c:v>0.87000000000000188</c:v>
                </c:pt>
                <c:pt idx="48">
                  <c:v>0.88000000000000123</c:v>
                </c:pt>
                <c:pt idx="49">
                  <c:v>0.89000000000000135</c:v>
                </c:pt>
                <c:pt idx="50">
                  <c:v>0.94000000000000061</c:v>
                </c:pt>
              </c:numCache>
            </c:numRef>
          </c:val>
        </c:ser>
        <c:ser>
          <c:idx val="1"/>
          <c:order val="1"/>
          <c:tx>
            <c:strRef>
              <c:f>Sheet1!$C$1</c:f>
              <c:strCache>
                <c:ptCount val="1"/>
                <c:pt idx="0">
                  <c:v>Missed AYP</c:v>
                </c:pt>
              </c:strCache>
            </c:strRef>
          </c:tx>
          <c:spPr>
            <a:solidFill>
              <a:srgbClr val="FF0000"/>
            </a:solidFill>
          </c:spPr>
          <c:cat>
            <c:strRef>
              <c:f>Sheet1!$A$2:$A$52</c:f>
              <c:strCache>
                <c:ptCount val="51"/>
                <c:pt idx="0">
                  <c:v>Florida</c:v>
                </c:pt>
                <c:pt idx="1">
                  <c:v>District of Columbia</c:v>
                </c:pt>
                <c:pt idx="2">
                  <c:v>New Mexico</c:v>
                </c:pt>
                <c:pt idx="3">
                  <c:v>Hawaii</c:v>
                </c:pt>
                <c:pt idx="4">
                  <c:v>Missouri</c:v>
                </c:pt>
                <c:pt idx="5">
                  <c:v>Washington</c:v>
                </c:pt>
                <c:pt idx="6">
                  <c:v>Arkansas</c:v>
                </c:pt>
                <c:pt idx="7">
                  <c:v>New Hampshire</c:v>
                </c:pt>
                <c:pt idx="8">
                  <c:v>South Carolina</c:v>
                </c:pt>
                <c:pt idx="9">
                  <c:v>Indiana</c:v>
                </c:pt>
                <c:pt idx="10">
                  <c:v>California </c:v>
                </c:pt>
                <c:pt idx="11">
                  <c:v>Minnesota</c:v>
                </c:pt>
                <c:pt idx="12">
                  <c:v>Massachusetts</c:v>
                </c:pt>
                <c:pt idx="13">
                  <c:v>Alaska</c:v>
                </c:pt>
                <c:pt idx="14">
                  <c:v>Illinois</c:v>
                </c:pt>
                <c:pt idx="15">
                  <c:v>Nevada</c:v>
                </c:pt>
                <c:pt idx="16">
                  <c:v>Kentucky</c:v>
                </c:pt>
                <c:pt idx="17">
                  <c:v>Connecticut</c:v>
                </c:pt>
                <c:pt idx="18">
                  <c:v>Colorado</c:v>
                </c:pt>
                <c:pt idx="19">
                  <c:v>Maine</c:v>
                </c:pt>
                <c:pt idx="20">
                  <c:v>New Jersey</c:v>
                </c:pt>
                <c:pt idx="21">
                  <c:v>Mississippi</c:v>
                </c:pt>
                <c:pt idx="22">
                  <c:v>Idaho</c:v>
                </c:pt>
                <c:pt idx="23">
                  <c:v>Delaware</c:v>
                </c:pt>
                <c:pt idx="24">
                  <c:v>Iowa†</c:v>
                </c:pt>
                <c:pt idx="25">
                  <c:v>Oregon</c:v>
                </c:pt>
                <c:pt idx="26">
                  <c:v>North Carolina</c:v>
                </c:pt>
                <c:pt idx="27">
                  <c:v>Wyoming</c:v>
                </c:pt>
                <c:pt idx="28">
                  <c:v>Virginia</c:v>
                </c:pt>
                <c:pt idx="29">
                  <c:v>Vermont</c:v>
                </c:pt>
                <c:pt idx="30">
                  <c:v>Ohio</c:v>
                </c:pt>
                <c:pt idx="31">
                  <c:v>Montana</c:v>
                </c:pt>
                <c:pt idx="32">
                  <c:v>Arizona</c:v>
                </c:pt>
                <c:pt idx="33">
                  <c:v>Pennsylvania</c:v>
                </c:pt>
                <c:pt idx="34">
                  <c:v>North Dakota</c:v>
                </c:pt>
                <c:pt idx="35">
                  <c:v>Maryland</c:v>
                </c:pt>
                <c:pt idx="36">
                  <c:v>West Virginia</c:v>
                </c:pt>
                <c:pt idx="37">
                  <c:v>Tennessee</c:v>
                </c:pt>
                <c:pt idx="38">
                  <c:v>Texas</c:v>
                </c:pt>
                <c:pt idx="39">
                  <c:v>Louisiana†</c:v>
                </c:pt>
                <c:pt idx="40">
                  <c:v>Rhode Island</c:v>
                </c:pt>
                <c:pt idx="41">
                  <c:v>South Dakota</c:v>
                </c:pt>
                <c:pt idx="42">
                  <c:v>New York†</c:v>
                </c:pt>
                <c:pt idx="43">
                  <c:v>Alabama</c:v>
                </c:pt>
                <c:pt idx="44">
                  <c:v>Michigan</c:v>
                </c:pt>
                <c:pt idx="45">
                  <c:v>Georgia</c:v>
                </c:pt>
                <c:pt idx="46">
                  <c:v>Utah</c:v>
                </c:pt>
                <c:pt idx="47">
                  <c:v>Nebraska</c:v>
                </c:pt>
                <c:pt idx="48">
                  <c:v>Kansas</c:v>
                </c:pt>
                <c:pt idx="49">
                  <c:v>Oklahoma</c:v>
                </c:pt>
                <c:pt idx="50">
                  <c:v>Wisconsin</c:v>
                </c:pt>
              </c:strCache>
            </c:strRef>
          </c:cat>
          <c:val>
            <c:numRef>
              <c:f>Sheet1!$C$2:$C$52</c:f>
              <c:numCache>
                <c:formatCode>0%</c:formatCode>
                <c:ptCount val="51"/>
                <c:pt idx="0">
                  <c:v>0.77000000000000091</c:v>
                </c:pt>
                <c:pt idx="1">
                  <c:v>0.74000000000000188</c:v>
                </c:pt>
                <c:pt idx="2">
                  <c:v>0.68000000000000183</c:v>
                </c:pt>
                <c:pt idx="3">
                  <c:v>0.66000000000000236</c:v>
                </c:pt>
                <c:pt idx="4">
                  <c:v>0.63000000000000211</c:v>
                </c:pt>
                <c:pt idx="5">
                  <c:v>0.61000000000000065</c:v>
                </c:pt>
                <c:pt idx="6">
                  <c:v>0.54</c:v>
                </c:pt>
                <c:pt idx="7">
                  <c:v>0.53</c:v>
                </c:pt>
                <c:pt idx="8">
                  <c:v>0.5</c:v>
                </c:pt>
                <c:pt idx="9">
                  <c:v>0.5</c:v>
                </c:pt>
                <c:pt idx="10">
                  <c:v>0.49000000000000032</c:v>
                </c:pt>
                <c:pt idx="11">
                  <c:v>0.46</c:v>
                </c:pt>
                <c:pt idx="12">
                  <c:v>0.44000000000000056</c:v>
                </c:pt>
                <c:pt idx="13">
                  <c:v>0.44000000000000056</c:v>
                </c:pt>
                <c:pt idx="14">
                  <c:v>0.42000000000000032</c:v>
                </c:pt>
                <c:pt idx="15">
                  <c:v>0.4</c:v>
                </c:pt>
                <c:pt idx="16">
                  <c:v>0.4</c:v>
                </c:pt>
                <c:pt idx="17">
                  <c:v>0.4</c:v>
                </c:pt>
                <c:pt idx="18">
                  <c:v>0.4</c:v>
                </c:pt>
                <c:pt idx="19">
                  <c:v>0.4</c:v>
                </c:pt>
                <c:pt idx="20">
                  <c:v>0.36000000000000032</c:v>
                </c:pt>
                <c:pt idx="21">
                  <c:v>0.35000000000000031</c:v>
                </c:pt>
                <c:pt idx="22">
                  <c:v>0.34000000000000086</c:v>
                </c:pt>
                <c:pt idx="23">
                  <c:v>0.34000000000000086</c:v>
                </c:pt>
                <c:pt idx="24">
                  <c:v>0.31000000000000094</c:v>
                </c:pt>
                <c:pt idx="25">
                  <c:v>0.30000000000000032</c:v>
                </c:pt>
                <c:pt idx="26">
                  <c:v>0.29000000000000031</c:v>
                </c:pt>
                <c:pt idx="27">
                  <c:v>0.29000000000000031</c:v>
                </c:pt>
                <c:pt idx="28">
                  <c:v>0.29000000000000031</c:v>
                </c:pt>
                <c:pt idx="29">
                  <c:v>0.29000000000000031</c:v>
                </c:pt>
                <c:pt idx="30">
                  <c:v>0.28000000000000008</c:v>
                </c:pt>
                <c:pt idx="31">
                  <c:v>0.27</c:v>
                </c:pt>
                <c:pt idx="32">
                  <c:v>0.26</c:v>
                </c:pt>
                <c:pt idx="33">
                  <c:v>0.26</c:v>
                </c:pt>
                <c:pt idx="34">
                  <c:v>0.25</c:v>
                </c:pt>
                <c:pt idx="35">
                  <c:v>0.23</c:v>
                </c:pt>
                <c:pt idx="36">
                  <c:v>0.22000000000000031</c:v>
                </c:pt>
                <c:pt idx="37">
                  <c:v>0.22000000000000031</c:v>
                </c:pt>
                <c:pt idx="38">
                  <c:v>0.2</c:v>
                </c:pt>
                <c:pt idx="39">
                  <c:v>0.19000000000000031</c:v>
                </c:pt>
                <c:pt idx="40">
                  <c:v>0.19000000000000031</c:v>
                </c:pt>
                <c:pt idx="41">
                  <c:v>0.18000000000000024</c:v>
                </c:pt>
                <c:pt idx="42">
                  <c:v>0.16000000000000031</c:v>
                </c:pt>
                <c:pt idx="43">
                  <c:v>0.14000000000000001</c:v>
                </c:pt>
                <c:pt idx="44">
                  <c:v>0.14000000000000001</c:v>
                </c:pt>
                <c:pt idx="45">
                  <c:v>0.14000000000000001</c:v>
                </c:pt>
                <c:pt idx="46">
                  <c:v>0.13</c:v>
                </c:pt>
                <c:pt idx="47">
                  <c:v>0.13</c:v>
                </c:pt>
                <c:pt idx="48">
                  <c:v>0.12000000000000002</c:v>
                </c:pt>
                <c:pt idx="49">
                  <c:v>0.11000000000000014</c:v>
                </c:pt>
                <c:pt idx="50">
                  <c:v>6.0000000000000137E-2</c:v>
                </c:pt>
              </c:numCache>
            </c:numRef>
          </c:val>
        </c:ser>
        <c:gapWidth val="100"/>
        <c:overlap val="100"/>
        <c:axId val="56501376"/>
        <c:axId val="56502912"/>
      </c:barChart>
      <c:catAx>
        <c:axId val="56501376"/>
        <c:scaling>
          <c:orientation val="minMax"/>
        </c:scaling>
        <c:axPos val="b"/>
        <c:tickLblPos val="nextTo"/>
        <c:txPr>
          <a:bodyPr rot="-5400000" vert="horz"/>
          <a:lstStyle/>
          <a:p>
            <a:pPr>
              <a:defRPr/>
            </a:pPr>
            <a:endParaRPr lang="en-US"/>
          </a:p>
        </c:txPr>
        <c:crossAx val="56502912"/>
        <c:crosses val="autoZero"/>
        <c:lblAlgn val="ctr"/>
        <c:lblOffset val="100"/>
      </c:catAx>
      <c:valAx>
        <c:axId val="56502912"/>
        <c:scaling>
          <c:orientation val="minMax"/>
        </c:scaling>
        <c:axPos val="l"/>
        <c:majorGridlines/>
        <c:numFmt formatCode="0%" sourceLinked="1"/>
        <c:tickLblPos val="nextTo"/>
        <c:crossAx val="56501376"/>
        <c:crosses val="autoZero"/>
        <c:crossBetween val="between"/>
      </c:valAx>
    </c:plotArea>
    <c:legend>
      <c:legendPos val="b"/>
      <c:layout/>
    </c:legend>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wrap="square" lIns="92473" tIns="46237" rIns="92473" bIns="46237" numCol="1" anchor="t" anchorCtr="0" compatLnSpc="1">
            <a:prstTxWarp prst="textNoShape">
              <a:avLst/>
            </a:prstTxWarp>
          </a:bodyPr>
          <a:lstStyle>
            <a:lvl1pPr eaLnBrk="0" hangingPunct="0">
              <a:defRPr sz="1200" baseline="0">
                <a:latin typeface="Times" pitchFamily="31" charset="0"/>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2473" tIns="46237" rIns="92473" bIns="46237" numCol="1" anchor="t" anchorCtr="0" compatLnSpc="1">
            <a:prstTxWarp prst="textNoShape">
              <a:avLst/>
            </a:prstTxWarp>
          </a:bodyPr>
          <a:lstStyle>
            <a:lvl1pPr algn="r" eaLnBrk="0" hangingPunct="0">
              <a:defRPr sz="1200" baseline="0">
                <a:latin typeface="Times" pitchFamily="31" charset="0"/>
                <a:ea typeface="+mn-ea"/>
                <a:cs typeface="+mn-cs"/>
              </a:defRPr>
            </a:lvl1pPr>
          </a:lstStyle>
          <a:p>
            <a:pPr>
              <a:defRPr/>
            </a:pPr>
            <a:fld id="{6EF3856E-71A7-40E1-BC31-8119048E3294}" type="datetime1">
              <a:rPr lang="en-US"/>
              <a:pPr>
                <a:defRPr/>
              </a:pPr>
              <a:t>4/6/2010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wrap="square" lIns="92473" tIns="46237" rIns="92473" bIns="46237" numCol="1" anchor="b" anchorCtr="0" compatLnSpc="1">
            <a:prstTxWarp prst="textNoShape">
              <a:avLst/>
            </a:prstTxWarp>
          </a:bodyPr>
          <a:lstStyle>
            <a:lvl1pPr eaLnBrk="0" hangingPunct="0">
              <a:defRPr sz="1200" baseline="0">
                <a:latin typeface="Times" pitchFamily="31"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2473" tIns="46237" rIns="92473" bIns="46237" numCol="1" anchor="b" anchorCtr="0" compatLnSpc="1">
            <a:prstTxWarp prst="textNoShape">
              <a:avLst/>
            </a:prstTxWarp>
          </a:bodyPr>
          <a:lstStyle>
            <a:lvl1pPr algn="r" eaLnBrk="0" hangingPunct="0">
              <a:defRPr sz="1200" baseline="0">
                <a:latin typeface="Times" pitchFamily="31" charset="0"/>
                <a:ea typeface="+mn-ea"/>
                <a:cs typeface="+mn-cs"/>
              </a:defRPr>
            </a:lvl1pPr>
          </a:lstStyle>
          <a:p>
            <a:pPr>
              <a:defRPr/>
            </a:pPr>
            <a:fld id="{3A4A8395-BCAE-4525-B814-FAA5EAE505FE}"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wrap="square" lIns="92473" tIns="46237" rIns="92473" bIns="46237" numCol="1" anchor="t" anchorCtr="0" compatLnSpc="1">
            <a:prstTxWarp prst="textNoShape">
              <a:avLst/>
            </a:prstTxWarp>
          </a:bodyPr>
          <a:lstStyle>
            <a:lvl1pPr>
              <a:defRPr sz="1200" baseline="0">
                <a:latin typeface="Times" pitchFamily="31" charset="0"/>
                <a:ea typeface="+mn-ea"/>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2473" tIns="46237" rIns="92473" bIns="46237" numCol="1" anchor="t" anchorCtr="0" compatLnSpc="1">
            <a:prstTxWarp prst="textNoShape">
              <a:avLst/>
            </a:prstTxWarp>
          </a:bodyPr>
          <a:lstStyle>
            <a:lvl1pPr algn="r">
              <a:defRPr sz="1200" baseline="0">
                <a:latin typeface="Times" pitchFamily="31" charset="0"/>
                <a:ea typeface="+mn-ea"/>
                <a:cs typeface="+mn-cs"/>
              </a:defRPr>
            </a:lvl1pPr>
          </a:lstStyle>
          <a:p>
            <a:pPr>
              <a:defRPr/>
            </a:pPr>
            <a:fld id="{7477F8EA-0766-4EB7-B389-66019735E151}" type="datetime1">
              <a:rPr lang="en-US"/>
              <a:pPr>
                <a:defRPr/>
              </a:pPr>
              <a:t>4/6/2010</a:t>
            </a:fld>
            <a:endParaRPr lang="en-US"/>
          </a:p>
        </p:txBody>
      </p:sp>
      <p:sp>
        <p:nvSpPr>
          <p:cNvPr id="4" name="Slide Image Placeholder 3"/>
          <p:cNvSpPr>
            <a:spLocks noGrp="1" noRot="1" noChangeAspect="1"/>
          </p:cNvSpPr>
          <p:nvPr>
            <p:ph type="sldImg" idx="2"/>
          </p:nvPr>
        </p:nvSpPr>
        <p:spPr>
          <a:xfrm>
            <a:off x="1179513" y="696913"/>
            <a:ext cx="4651375" cy="3487737"/>
          </a:xfrm>
          <a:prstGeom prst="rect">
            <a:avLst/>
          </a:prstGeom>
          <a:noFill/>
          <a:ln w="12700">
            <a:solidFill>
              <a:prstClr val="black"/>
            </a:solidFill>
          </a:ln>
        </p:spPr>
        <p:txBody>
          <a:bodyPr vert="horz" wrap="square" lIns="92473" tIns="46237" rIns="92473" bIns="46237"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wrap="square" lIns="92473" tIns="46237" rIns="92473" bIns="46237"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wrap="square" lIns="92473" tIns="46237" rIns="92473" bIns="46237" numCol="1" anchor="b" anchorCtr="0" compatLnSpc="1">
            <a:prstTxWarp prst="textNoShape">
              <a:avLst/>
            </a:prstTxWarp>
          </a:bodyPr>
          <a:lstStyle>
            <a:lvl1pPr>
              <a:defRPr sz="1200" baseline="0">
                <a:latin typeface="Times" pitchFamily="31"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2473" tIns="46237" rIns="92473" bIns="46237" numCol="1" anchor="b" anchorCtr="0" compatLnSpc="1">
            <a:prstTxWarp prst="textNoShape">
              <a:avLst/>
            </a:prstTxWarp>
          </a:bodyPr>
          <a:lstStyle>
            <a:lvl1pPr algn="r">
              <a:defRPr sz="1200" baseline="0">
                <a:latin typeface="Times" pitchFamily="31" charset="0"/>
                <a:ea typeface="+mn-ea"/>
                <a:cs typeface="+mn-cs"/>
              </a:defRPr>
            </a:lvl1pPr>
          </a:lstStyle>
          <a:p>
            <a:pPr>
              <a:defRPr/>
            </a:pPr>
            <a:fld id="{5F1791E3-B77B-47CD-843A-AE7BF4F634E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ＭＳ Ｐゴシック" pitchFamily="-110"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ＭＳ Ｐゴシック"/>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ＭＳ Ｐゴシック"/>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ＭＳ Ｐゴシック"/>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p:cNvSpPr>
          <p:nvPr>
            <p:ph type="sldImg"/>
          </p:nvPr>
        </p:nvSpPr>
        <p:spPr bwMode="auto">
          <a:noFill/>
          <a:ln>
            <a:solidFill>
              <a:srgbClr val="000000"/>
            </a:solidFill>
            <a:miter lim="800000"/>
            <a:headEnd/>
            <a:tailEnd/>
          </a:ln>
        </p:spPr>
      </p:sp>
      <p:sp>
        <p:nvSpPr>
          <p:cNvPr id="16386" name="Rectangle 3"/>
          <p:cNvSpPr>
            <a:spLocks noGrp="1"/>
          </p:cNvSpPr>
          <p:nvPr>
            <p:ph type="body" idx="1"/>
          </p:nvPr>
        </p:nvSpPr>
        <p:spPr bwMode="auto">
          <a:noFill/>
        </p:spPr>
        <p:txBody>
          <a:bodyPr/>
          <a:lstStyle/>
          <a:p>
            <a:endParaRPr lang="en-US" smtClean="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a:lstStyle/>
          <a:p>
            <a:endParaRPr lang="en-US" smtClean="0">
              <a:ea typeface="ＭＳ Ｐゴシック" charset="-128"/>
            </a:endParaRPr>
          </a:p>
        </p:txBody>
      </p:sp>
      <p:sp>
        <p:nvSpPr>
          <p:cNvPr id="18435" name="Slide Number Placeholder 3"/>
          <p:cNvSpPr>
            <a:spLocks noGrp="1"/>
          </p:cNvSpPr>
          <p:nvPr>
            <p:ph type="sldNum" sz="quarter" idx="5"/>
          </p:nvPr>
        </p:nvSpPr>
        <p:spPr bwMode="auto">
          <a:noFill/>
          <a:ln>
            <a:miter lim="800000"/>
            <a:headEnd/>
            <a:tailEnd/>
          </a:ln>
        </p:spPr>
        <p:txBody>
          <a:bodyPr/>
          <a:lstStyle/>
          <a:p>
            <a:fld id="{E206638C-8CEE-41B1-B6EE-24671EB58065}" type="slidenum">
              <a:rPr lang="en-US" smtClean="0">
                <a:latin typeface="Times" pitchFamily="18" charset="0"/>
                <a:ea typeface="ＭＳ Ｐゴシック" charset="-128"/>
              </a:rPr>
              <a:pPr/>
              <a:t>2</a:t>
            </a:fld>
            <a:endParaRPr lang="en-US" smtClean="0">
              <a:latin typeface="Times" pitchFamily="18"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a:lstStyle/>
          <a:p>
            <a:r>
              <a:rPr lang="en-US" smtClean="0">
                <a:ea typeface="ＭＳ Ｐゴシック" charset="-128"/>
              </a:rPr>
              <a:t>Even though the history of ELL education in the US dates back into the 1800’s, we will start with the recent history that started with the Civil Rights Act of 1964.</a:t>
            </a:r>
          </a:p>
        </p:txBody>
      </p:sp>
      <p:sp>
        <p:nvSpPr>
          <p:cNvPr id="20483" name="Slide Number Placeholder 3"/>
          <p:cNvSpPr>
            <a:spLocks noGrp="1"/>
          </p:cNvSpPr>
          <p:nvPr>
            <p:ph type="sldNum" sz="quarter" idx="5"/>
          </p:nvPr>
        </p:nvSpPr>
        <p:spPr bwMode="auto">
          <a:noFill/>
          <a:ln>
            <a:miter lim="800000"/>
            <a:headEnd/>
            <a:tailEnd/>
          </a:ln>
        </p:spPr>
        <p:txBody>
          <a:bodyPr/>
          <a:lstStyle/>
          <a:p>
            <a:fld id="{C5CE9A09-83FD-4E23-BB3E-FB884439F7B0}" type="slidenum">
              <a:rPr lang="en-US" smtClean="0">
                <a:latin typeface="Times" pitchFamily="18" charset="0"/>
                <a:ea typeface="ＭＳ Ｐゴシック" charset="-128"/>
              </a:rPr>
              <a:pPr/>
              <a:t>3</a:t>
            </a:fld>
            <a:endParaRPr lang="en-US" smtClean="0">
              <a:latin typeface="Times" pitchFamily="18"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ln>
            <a:miter lim="800000"/>
            <a:headEnd/>
            <a:tailEnd/>
          </a:ln>
        </p:spPr>
        <p:txBody>
          <a:bodyPr/>
          <a:lstStyle/>
          <a:p>
            <a:fld id="{9D0642F2-3AE1-46AC-BA47-033DAE89AB70}" type="slidenum">
              <a:rPr lang="en-US" smtClean="0">
                <a:latin typeface="Times" pitchFamily="18" charset="0"/>
                <a:ea typeface="ＭＳ Ｐゴシック" charset="-128"/>
              </a:rPr>
              <a:pPr/>
              <a:t>4</a:t>
            </a:fld>
            <a:endParaRPr lang="en-US" smtClean="0">
              <a:latin typeface="Times" pitchFamily="18" charset="0"/>
              <a:ea typeface="ＭＳ Ｐゴシック" charset="-128"/>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1" name="Rectangle 3"/>
          <p:cNvSpPr>
            <a:spLocks noGrp="1" noChangeArrowheads="1"/>
          </p:cNvSpPr>
          <p:nvPr>
            <p:ph type="body" idx="1"/>
          </p:nvPr>
        </p:nvSpPr>
        <p:spPr bwMode="auto">
          <a:noFill/>
        </p:spPr>
        <p:txBody>
          <a:bodyPr/>
          <a:lstStyle/>
          <a:p>
            <a:r>
              <a:rPr lang="en-US" smtClean="0">
                <a:ea typeface="ＭＳ Ｐゴシック" charset="-128"/>
              </a:rPr>
              <a:t>Here is another important picture from history.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ln>
            <a:miter lim="800000"/>
            <a:headEnd/>
            <a:tailEnd/>
          </a:ln>
        </p:spPr>
        <p:txBody>
          <a:bodyPr/>
          <a:lstStyle/>
          <a:p>
            <a:fld id="{F7CB90B6-DF2B-4823-B559-480429C53C74}" type="slidenum">
              <a:rPr lang="en-US" smtClean="0">
                <a:latin typeface="Times" pitchFamily="18" charset="0"/>
                <a:ea typeface="ＭＳ Ｐゴシック" charset="-128"/>
              </a:rPr>
              <a:pPr/>
              <a:t>5</a:t>
            </a:fld>
            <a:endParaRPr lang="en-US" smtClean="0">
              <a:latin typeface="Times" pitchFamily="18" charset="0"/>
              <a:ea typeface="ＭＳ Ｐゴシック" charset="-128"/>
            </a:endParaRPr>
          </a:p>
        </p:txBody>
      </p:sp>
      <p:sp>
        <p:nvSpPr>
          <p:cNvPr id="245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79" name="Rectangle 3"/>
          <p:cNvSpPr>
            <a:spLocks noGrp="1" noChangeArrowheads="1"/>
          </p:cNvSpPr>
          <p:nvPr>
            <p:ph type="body" idx="1"/>
          </p:nvPr>
        </p:nvSpPr>
        <p:spPr bwMode="auto">
          <a:noFill/>
        </p:spPr>
        <p:txBody>
          <a:bodyPr/>
          <a:lstStyle/>
          <a:p>
            <a:r>
              <a:rPr lang="en-US" smtClean="0">
                <a:ea typeface="ＭＳ Ｐゴシック" charset="-128"/>
              </a:rPr>
              <a:t>Here’s a polling question: [read question].  </a:t>
            </a:r>
          </a:p>
          <a:p>
            <a:endParaRPr lang="en-US" smtClean="0">
              <a:ea typeface="ＭＳ Ｐゴシック" charset="-128"/>
            </a:endParaRPr>
          </a:p>
          <a:p>
            <a:r>
              <a:rPr lang="en-US" smtClean="0">
                <a:ea typeface="ＭＳ Ｐゴシック" charset="-128"/>
              </a:rPr>
              <a:t>Notice Lau v. Nichols in responses.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noFill/>
          <a:ln>
            <a:miter lim="800000"/>
            <a:headEnd/>
            <a:tailEnd/>
          </a:ln>
        </p:spPr>
        <p:txBody>
          <a:bodyPr/>
          <a:lstStyle/>
          <a:p>
            <a:fld id="{520862D6-3B37-4F73-8C34-24ADB2072E9E}" type="slidenum">
              <a:rPr lang="en-US" smtClean="0">
                <a:latin typeface="Times" pitchFamily="18" charset="0"/>
                <a:ea typeface="ＭＳ Ｐゴシック" charset="-128"/>
              </a:rPr>
              <a:pPr/>
              <a:t>6</a:t>
            </a:fld>
            <a:endParaRPr lang="en-US" smtClean="0">
              <a:latin typeface="Times" pitchFamily="18" charset="0"/>
              <a:ea typeface="ＭＳ Ｐゴシック" charset="-128"/>
            </a:endParaRPr>
          </a:p>
        </p:txBody>
      </p:sp>
      <p:sp>
        <p:nvSpPr>
          <p:cNvPr id="266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7" name="Rectangle 3"/>
          <p:cNvSpPr>
            <a:spLocks noGrp="1" noChangeArrowheads="1"/>
          </p:cNvSpPr>
          <p:nvPr>
            <p:ph type="body" idx="1"/>
          </p:nvPr>
        </p:nvSpPr>
        <p:spPr bwMode="auto">
          <a:noFill/>
        </p:spPr>
        <p:txBody>
          <a:bodyPr/>
          <a:lstStyle/>
          <a:p>
            <a:r>
              <a:rPr lang="en-US" smtClean="0">
                <a:ea typeface="ＭＳ Ｐゴシック" charset="-128"/>
              </a:rPr>
              <a:t>Lau v. Nichols it is, a 1974 supreme court decision based in San Francisco.  </a:t>
            </a:r>
          </a:p>
          <a:p>
            <a:endParaRPr lang="en-US" smtClean="0">
              <a:ea typeface="ＭＳ Ｐゴシック" charset="-128"/>
            </a:endParaRPr>
          </a:p>
          <a:p>
            <a:r>
              <a:rPr lang="en-US" smtClean="0">
                <a:ea typeface="ＭＳ Ｐゴシック" charset="-128"/>
              </a:rPr>
              <a:t>The most important point of Lau is that equal treatment is not the same as equal opportunity.  Different approach may be needed.  It also separated language access from content access, and made it clear that access to both is necessary.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a:lstStyle/>
          <a:p>
            <a:r>
              <a:rPr lang="en-US" smtClean="0">
                <a:ea typeface="ＭＳ Ｐゴシック" charset="-128"/>
              </a:rPr>
              <a:t>These are known as the three prongs of Castaneda.  These standards have been adopted by the Office for Civil Rights of USDOE to test complaints filed re: ELL violating Lau.</a:t>
            </a:r>
          </a:p>
        </p:txBody>
      </p:sp>
      <p:sp>
        <p:nvSpPr>
          <p:cNvPr id="28675" name="Slide Number Placeholder 3"/>
          <p:cNvSpPr>
            <a:spLocks noGrp="1"/>
          </p:cNvSpPr>
          <p:nvPr>
            <p:ph type="sldNum" sz="quarter" idx="5"/>
          </p:nvPr>
        </p:nvSpPr>
        <p:spPr bwMode="auto">
          <a:noFill/>
          <a:ln>
            <a:miter lim="800000"/>
            <a:headEnd/>
            <a:tailEnd/>
          </a:ln>
        </p:spPr>
        <p:txBody>
          <a:bodyPr/>
          <a:lstStyle/>
          <a:p>
            <a:fld id="{2514EA5C-B52C-48F8-A536-EE589D51106C}" type="slidenum">
              <a:rPr lang="en-US" smtClean="0">
                <a:latin typeface="Times" pitchFamily="18" charset="0"/>
                <a:ea typeface="ＭＳ Ｐゴシック" charset="-128"/>
              </a:rPr>
              <a:pPr/>
              <a:t>7</a:t>
            </a:fld>
            <a:endParaRPr lang="en-US" smtClean="0">
              <a:latin typeface="Times" pitchFamily="18"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a:lstStyle/>
          <a:p>
            <a:r>
              <a:rPr lang="en-US" smtClean="0">
                <a:ea typeface="ＭＳ Ｐゴシック" charset="-128"/>
              </a:rPr>
              <a:t>Castaneda v. Pickard created an interpretation of “appropriate” services in EEOA, and created what is widely known as the “Castaneda standards”</a:t>
            </a:r>
          </a:p>
        </p:txBody>
      </p:sp>
      <p:sp>
        <p:nvSpPr>
          <p:cNvPr id="30723" name="Slide Number Placeholder 3"/>
          <p:cNvSpPr>
            <a:spLocks noGrp="1"/>
          </p:cNvSpPr>
          <p:nvPr>
            <p:ph type="sldNum" sz="quarter" idx="5"/>
          </p:nvPr>
        </p:nvSpPr>
        <p:spPr bwMode="auto">
          <a:noFill/>
          <a:ln>
            <a:miter lim="800000"/>
            <a:headEnd/>
            <a:tailEnd/>
          </a:ln>
        </p:spPr>
        <p:txBody>
          <a:bodyPr/>
          <a:lstStyle/>
          <a:p>
            <a:fld id="{20039E30-9A95-461E-9A1E-9C657082A342}" type="slidenum">
              <a:rPr lang="en-US" smtClean="0">
                <a:latin typeface="Times" pitchFamily="18" charset="0"/>
                <a:ea typeface="ＭＳ Ｐゴシック" charset="-128"/>
              </a:rPr>
              <a:pPr/>
              <a:t>8</a:t>
            </a:fld>
            <a:endParaRPr lang="en-US" smtClean="0">
              <a:latin typeface="Times" pitchFamily="18"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a:lstStyle/>
          <a:p>
            <a:r>
              <a:rPr lang="en-US" smtClean="0">
                <a:ea typeface="ＭＳ Ｐゴシック" charset="-128"/>
              </a:rPr>
              <a:t>Polling question:  Who has read about this news event in the papers?</a:t>
            </a:r>
          </a:p>
          <a:p>
            <a:endParaRPr lang="en-US" smtClean="0">
              <a:ea typeface="ＭＳ Ｐゴシック" charset="-128"/>
            </a:endParaRPr>
          </a:p>
          <a:p>
            <a:r>
              <a:rPr lang="en-US" smtClean="0">
                <a:ea typeface="ＭＳ Ｐゴシック" charset="-128"/>
              </a:rPr>
              <a:t>The Castaneda framework will undoubtedly be used in the anticipated inquiry into LAUSD.</a:t>
            </a:r>
          </a:p>
          <a:p>
            <a:endParaRPr lang="en-US" smtClean="0">
              <a:ea typeface="ＭＳ Ｐゴシック" charset="-128"/>
            </a:endParaRPr>
          </a:p>
          <a:p>
            <a:r>
              <a:rPr lang="en-US" smtClean="0">
                <a:ea typeface="ＭＳ Ｐゴシック" charset="-128"/>
              </a:rPr>
              <a:t>So history is really relevant even to present day events.</a:t>
            </a:r>
          </a:p>
        </p:txBody>
      </p:sp>
      <p:sp>
        <p:nvSpPr>
          <p:cNvPr id="32771" name="Slide Number Placeholder 3"/>
          <p:cNvSpPr>
            <a:spLocks noGrp="1"/>
          </p:cNvSpPr>
          <p:nvPr>
            <p:ph type="sldNum" sz="quarter" idx="5"/>
          </p:nvPr>
        </p:nvSpPr>
        <p:spPr bwMode="auto">
          <a:noFill/>
          <a:ln>
            <a:miter lim="800000"/>
            <a:headEnd/>
            <a:tailEnd/>
          </a:ln>
        </p:spPr>
        <p:txBody>
          <a:bodyPr/>
          <a:lstStyle/>
          <a:p>
            <a:fld id="{EE4553BB-0C6C-4D0A-B8D5-0F8060629F6A}" type="slidenum">
              <a:rPr lang="en-US" smtClean="0">
                <a:latin typeface="Times" pitchFamily="18" charset="0"/>
                <a:ea typeface="ＭＳ Ｐゴシック" charset="-128"/>
              </a:rPr>
              <a:pPr/>
              <a:t>9</a:t>
            </a:fld>
            <a:endParaRPr lang="en-US" smtClean="0">
              <a:latin typeface="Times" pitchFamily="18"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a:lstStyle/>
          <a:p>
            <a:r>
              <a:rPr lang="en-US" smtClean="0">
                <a:ea typeface="ＭＳ Ｐゴシック" charset="-128"/>
              </a:rPr>
              <a:t>One other bit of unavoidable history.  What does this picture evoke in your memory?  Type in the number of the ballot initiative in California that started this off.  Proposition …</a:t>
            </a:r>
          </a:p>
        </p:txBody>
      </p:sp>
      <p:sp>
        <p:nvSpPr>
          <p:cNvPr id="34819" name="Slide Number Placeholder 3"/>
          <p:cNvSpPr>
            <a:spLocks noGrp="1"/>
          </p:cNvSpPr>
          <p:nvPr>
            <p:ph type="sldNum" sz="quarter" idx="5"/>
          </p:nvPr>
        </p:nvSpPr>
        <p:spPr bwMode="auto">
          <a:noFill/>
          <a:ln>
            <a:miter lim="800000"/>
            <a:headEnd/>
            <a:tailEnd/>
          </a:ln>
        </p:spPr>
        <p:txBody>
          <a:bodyPr/>
          <a:lstStyle/>
          <a:p>
            <a:fld id="{DD00BF75-E498-4D9A-81FB-9E1AA7801AC8}" type="slidenum">
              <a:rPr lang="en-US" smtClean="0">
                <a:latin typeface="Times" pitchFamily="18" charset="0"/>
                <a:ea typeface="ＭＳ Ｐゴシック" charset="-128"/>
              </a:rPr>
              <a:pPr/>
              <a:t>10</a:t>
            </a:fld>
            <a:endParaRPr lang="en-US" smtClean="0">
              <a:latin typeface="Times" pitchFamily="18"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a:lstStyle/>
          <a:p>
            <a:r>
              <a:rPr lang="en-US" smtClean="0">
                <a:ea typeface="ＭＳ Ｐゴシック" charset="-128"/>
              </a:rPr>
              <a:t>Even though the most definitive conclusions from research showed that bilingual education programs are more effective than English-only programs in attaining achievement in English, as we shall see, what history tells us is that this is an issue that generates political heat, and inevitably slips back into discussions about program effectiveness.</a:t>
            </a:r>
          </a:p>
        </p:txBody>
      </p:sp>
      <p:sp>
        <p:nvSpPr>
          <p:cNvPr id="37891" name="Slide Number Placeholder 3"/>
          <p:cNvSpPr>
            <a:spLocks noGrp="1"/>
          </p:cNvSpPr>
          <p:nvPr>
            <p:ph type="sldNum" sz="quarter" idx="5"/>
          </p:nvPr>
        </p:nvSpPr>
        <p:spPr bwMode="auto">
          <a:noFill/>
          <a:ln>
            <a:miter lim="800000"/>
            <a:headEnd/>
            <a:tailEnd/>
          </a:ln>
        </p:spPr>
        <p:txBody>
          <a:bodyPr/>
          <a:lstStyle/>
          <a:p>
            <a:fld id="{A39469A0-6151-45C1-9651-10D4F7E189D9}" type="slidenum">
              <a:rPr lang="en-US" smtClean="0">
                <a:latin typeface="Times" pitchFamily="18" charset="0"/>
                <a:ea typeface="ＭＳ Ｐゴシック" charset="-128"/>
              </a:rPr>
              <a:pPr/>
              <a:t>11</a:t>
            </a:fld>
            <a:endParaRPr lang="en-US" smtClean="0">
              <a:latin typeface="Times" pitchFamily="18" charset="0"/>
              <a:ea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a:lstStyle/>
          <a:p>
            <a:r>
              <a:rPr lang="en-US" smtClean="0">
                <a:ea typeface="ＭＳ Ｐゴシック" charset="-128"/>
              </a:rPr>
              <a:t>Another bit of history:  Nation at Risk, which ushered in the era of  standards-based reform.</a:t>
            </a:r>
          </a:p>
        </p:txBody>
      </p:sp>
      <p:sp>
        <p:nvSpPr>
          <p:cNvPr id="39939" name="Slide Number Placeholder 3"/>
          <p:cNvSpPr>
            <a:spLocks noGrp="1"/>
          </p:cNvSpPr>
          <p:nvPr>
            <p:ph type="sldNum" sz="quarter" idx="5"/>
          </p:nvPr>
        </p:nvSpPr>
        <p:spPr bwMode="auto">
          <a:noFill/>
          <a:ln>
            <a:miter lim="800000"/>
            <a:headEnd/>
            <a:tailEnd/>
          </a:ln>
        </p:spPr>
        <p:txBody>
          <a:bodyPr/>
          <a:lstStyle/>
          <a:p>
            <a:fld id="{D79917B1-1958-4E09-B470-E895C68C1DC9}" type="slidenum">
              <a:rPr lang="en-US" smtClean="0">
                <a:latin typeface="Times" pitchFamily="18" charset="0"/>
                <a:ea typeface="ＭＳ Ｐゴシック" charset="-128"/>
              </a:rPr>
              <a:pPr/>
              <a:t>12</a:t>
            </a:fld>
            <a:endParaRPr lang="en-US" smtClean="0">
              <a:latin typeface="Times" pitchFamily="18" charset="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a:lstStyle/>
          <a:p>
            <a:r>
              <a:rPr lang="en-US" smtClean="0">
                <a:ea typeface="ＭＳ Ｐゴシック" charset="-128"/>
              </a:rPr>
              <a:t>While No Child Left Behind is seen as the prototype of standards-based reform, the Improving America’s Schools Act from the Clinton Administration, along with Goals 2000, presaged NCLB.</a:t>
            </a:r>
          </a:p>
        </p:txBody>
      </p:sp>
      <p:sp>
        <p:nvSpPr>
          <p:cNvPr id="41987" name="Slide Number Placeholder 3"/>
          <p:cNvSpPr>
            <a:spLocks noGrp="1"/>
          </p:cNvSpPr>
          <p:nvPr>
            <p:ph type="sldNum" sz="quarter" idx="5"/>
          </p:nvPr>
        </p:nvSpPr>
        <p:spPr bwMode="auto">
          <a:noFill/>
          <a:ln>
            <a:miter lim="800000"/>
            <a:headEnd/>
            <a:tailEnd/>
          </a:ln>
        </p:spPr>
        <p:txBody>
          <a:bodyPr/>
          <a:lstStyle/>
          <a:p>
            <a:fld id="{C7888ECA-D1DE-498D-87CE-0AE25A10BAA7}" type="slidenum">
              <a:rPr lang="en-US" smtClean="0">
                <a:latin typeface="Times" pitchFamily="18" charset="0"/>
                <a:ea typeface="ＭＳ Ｐゴシック" charset="-128"/>
              </a:rPr>
              <a:pPr/>
              <a:t>13</a:t>
            </a:fld>
            <a:endParaRPr lang="en-US" smtClean="0">
              <a:latin typeface="Times" pitchFamily="18" charset="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a:lstStyle/>
          <a:p>
            <a:r>
              <a:rPr lang="en-US" smtClean="0">
                <a:ea typeface="ＭＳ Ｐゴシック" charset="-128"/>
              </a:rPr>
              <a:t>RFP, pp.3: High quality, early, intensive, comprehensive, and continuous child development and family support services.</a:t>
            </a:r>
          </a:p>
          <a:p>
            <a:endParaRPr lang="en-US" smtClean="0">
              <a:ea typeface="ＭＳ Ｐゴシック" charset="-128"/>
            </a:endParaRPr>
          </a:p>
          <a:p>
            <a:r>
              <a:rPr lang="en-US" smtClean="0">
                <a:ea typeface="ＭＳ Ｐゴシック" charset="-128"/>
              </a:rPr>
              <a:t>RFP, pp. 7: Use relevant Head Start Performance Standards as seen in the Head Start Act, December 12, 2007.</a:t>
            </a:r>
          </a:p>
        </p:txBody>
      </p:sp>
      <p:sp>
        <p:nvSpPr>
          <p:cNvPr id="44035" name="Slide Number Placeholder 3"/>
          <p:cNvSpPr>
            <a:spLocks noGrp="1"/>
          </p:cNvSpPr>
          <p:nvPr>
            <p:ph type="sldNum" sz="quarter" idx="5"/>
          </p:nvPr>
        </p:nvSpPr>
        <p:spPr bwMode="auto">
          <a:noFill/>
          <a:ln>
            <a:miter lim="800000"/>
            <a:headEnd/>
            <a:tailEnd/>
          </a:ln>
        </p:spPr>
        <p:txBody>
          <a:bodyPr/>
          <a:lstStyle/>
          <a:p>
            <a:fld id="{70E0EB6D-49A0-4B64-875D-A65ED0361887}" type="slidenum">
              <a:rPr lang="en-US" smtClean="0">
                <a:latin typeface="Times" pitchFamily="18" charset="0"/>
                <a:ea typeface="ＭＳ Ｐゴシック" charset="-128"/>
              </a:rPr>
              <a:pPr/>
              <a:t>14</a:t>
            </a:fld>
            <a:endParaRPr lang="en-US" smtClean="0">
              <a:latin typeface="Times" pitchFamily="18" charset="0"/>
              <a:ea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a:lstStyle/>
          <a:p>
            <a:r>
              <a:rPr lang="en-US" smtClean="0">
                <a:ea typeface="ＭＳ Ｐゴシック" charset="-128"/>
              </a:rPr>
              <a:t>Worldwide, the numbers of people who have left their countries of origin is increasing rapidly. Some researchers place the total number of migrants at 175 million, or three percent of the world population</a:t>
            </a:r>
            <a:r>
              <a:rPr lang="en-US" sz="1100" smtClean="0">
                <a:ea typeface="ＭＳ Ｐゴシック" charset="-128"/>
              </a:rPr>
              <a:t>. (Bendixsen and Guchteneire, 2004) </a:t>
            </a:r>
          </a:p>
          <a:p>
            <a:r>
              <a:rPr lang="en-US" smtClean="0">
                <a:ea typeface="ＭＳ Ｐゴシック" charset="-128"/>
              </a:rPr>
              <a:t>They point out that as result of such dramatic increases both host countries and countries of origin must deal with many difficult issues such minority integration, religion, citizenship, xenophobia, human trafficking and national security.</a:t>
            </a:r>
          </a:p>
          <a:p>
            <a:r>
              <a:rPr lang="en-US" smtClean="0">
                <a:ea typeface="ＭＳ Ｐゴシック" charset="-128"/>
              </a:rPr>
              <a:t>Moreover, in the case of the children of migrants—whether foreign or native born—host countries must grapple with the challenges of providing them with a quality education in spite of both linguistic and cultural challenges.</a:t>
            </a:r>
          </a:p>
          <a:p>
            <a:endParaRPr lang="en-US" smtClean="0">
              <a:ea typeface="ＭＳ Ｐゴシック" charset="-128"/>
            </a:endParaRPr>
          </a:p>
          <a:p>
            <a:r>
              <a:rPr lang="en-US" smtClean="0">
                <a:ea typeface="ＭＳ Ｐゴシック" charset="-128"/>
              </a:rPr>
              <a:t>Note: I always want to start here because so many Americans think that people only move to come here. It sometimes helps mitigate  on the immigrant bashing tendencies.</a:t>
            </a:r>
          </a:p>
        </p:txBody>
      </p:sp>
      <p:sp>
        <p:nvSpPr>
          <p:cNvPr id="46083"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473" tIns="46237" rIns="92473" bIns="46237" anchor="b"/>
          <a:lstStyle/>
          <a:p>
            <a:pPr algn="r"/>
            <a:fld id="{5600B64A-4348-40CE-A664-05970C3ED8B9}" type="slidenum">
              <a:rPr lang="en-US" sz="1200">
                <a:latin typeface="Times" pitchFamily="18" charset="0"/>
              </a:rPr>
              <a:pPr algn="r"/>
              <a:t>15</a:t>
            </a:fld>
            <a:endParaRPr lang="en-US" sz="1200">
              <a:latin typeface="Times"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a:lstStyle/>
          <a:p>
            <a:r>
              <a:rPr lang="en-US" smtClean="0">
                <a:ea typeface="ＭＳ Ｐゴシック" charset="-128"/>
              </a:rPr>
              <a:t>The total foreign-born population in the US has increased from a total of 19 million (or 7.9% of the population in 1990 to almost 38 million and 12.5 %of the population in 2008. A number of states have experienced a 200% or higher growth. They include states in the south such as North Carolina and Georgia and states in the west such as Nevada (ranked on this map as numbers, 1, 2, and 3.</a:t>
            </a:r>
          </a:p>
        </p:txBody>
      </p:sp>
      <p:sp>
        <p:nvSpPr>
          <p:cNvPr id="48131"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473" tIns="46237" rIns="92473" bIns="46237" anchor="b"/>
          <a:lstStyle/>
          <a:p>
            <a:pPr algn="r"/>
            <a:fld id="{7E0016B4-4EE1-4F93-9E28-6504686FB8ED}" type="slidenum">
              <a:rPr lang="en-US" sz="1200">
                <a:latin typeface="Times" pitchFamily="18" charset="0"/>
              </a:rPr>
              <a:pPr algn="r"/>
              <a:t>16</a:t>
            </a:fld>
            <a:endParaRPr lang="en-US" sz="1200">
              <a:latin typeface="Times"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a:lstStyle/>
          <a:p>
            <a:r>
              <a:rPr lang="en-US" smtClean="0">
                <a:ea typeface="ＭＳ Ｐゴシック" charset="-128"/>
              </a:rPr>
              <a:t>This map shows the percentage of ELL growth in ELL enrollment from 1995- 2005. It presents information that complements that shown in the previous slide, except that here the focus in on the growth of ELL enrollment. Even in those states (e.g., Oklahoma) that did not show large increases in immigrant population, there was an increase in the percentage of English language learners.</a:t>
            </a:r>
          </a:p>
          <a:p>
            <a:endParaRPr lang="en-US" smtClean="0">
              <a:ea typeface="ＭＳ Ｐゴシック" charset="-128"/>
            </a:endParaRPr>
          </a:p>
          <a:p>
            <a:r>
              <a:rPr lang="en-US" smtClean="0">
                <a:ea typeface="ＭＳ Ｐゴシック" charset="-128"/>
              </a:rPr>
              <a:t>As will be noted,  the states that have traditionally had large numbers of immigrants (e.g., California, Texas, Florida, Illinois and New York did not increase enrollment of ELLs at the same rate as the “new immigration” states such as Georgia, South Carolina, North Carolina, and other southern states.</a:t>
            </a:r>
          </a:p>
          <a:p>
            <a:endParaRPr lang="en-US" smtClean="0">
              <a:ea typeface="ＭＳ Ｐゴシック" charset="-128"/>
            </a:endParaRPr>
          </a:p>
          <a:p>
            <a:endParaRPr lang="en-US" smtClean="0">
              <a:ea typeface="ＭＳ Ｐゴシック" charset="-128"/>
            </a:endParaRPr>
          </a:p>
        </p:txBody>
      </p:sp>
      <p:sp>
        <p:nvSpPr>
          <p:cNvPr id="50179"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473" tIns="46237" rIns="92473" bIns="46237" anchor="b"/>
          <a:lstStyle/>
          <a:p>
            <a:pPr algn="r"/>
            <a:fld id="{D281A1ED-34F6-4698-BAA3-9DE54E8F6CDD}" type="slidenum">
              <a:rPr lang="en-US" sz="1200">
                <a:latin typeface="Times" pitchFamily="18" charset="0"/>
              </a:rPr>
              <a:pPr algn="r"/>
              <a:t>17</a:t>
            </a:fld>
            <a:endParaRPr lang="en-US" sz="1200">
              <a:latin typeface="Times"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a:lstStyle/>
          <a:p>
            <a:r>
              <a:rPr lang="en-US" smtClean="0">
                <a:ea typeface="ＭＳ Ｐゴシック" charset="-128"/>
              </a:rPr>
              <a:t>The fact that they have been born in the US does not mean that they are native speakers of English. As the map above makes clear, in some areas of the country 23 to 44% of immigrant origin children speak a language other than English at home.</a:t>
            </a:r>
          </a:p>
          <a:p>
            <a:endParaRPr lang="en-US" smtClean="0">
              <a:ea typeface="ＭＳ Ｐゴシック" charset="-128"/>
            </a:endParaRPr>
          </a:p>
          <a:p>
            <a:r>
              <a:rPr lang="en-US" smtClean="0">
                <a:ea typeface="ＭＳ Ｐゴシック" charset="-128"/>
              </a:rPr>
              <a:t>Why it is important</a:t>
            </a:r>
          </a:p>
          <a:p>
            <a:r>
              <a:rPr lang="en-US" smtClean="0">
                <a:ea typeface="ＭＳ Ｐゴシック" charset="-128"/>
              </a:rPr>
              <a:t>Often misunderstandings about this.</a:t>
            </a:r>
          </a:p>
          <a:p>
            <a:r>
              <a:rPr lang="en-US" smtClean="0">
                <a:ea typeface="ＭＳ Ｐゴシック" charset="-128"/>
              </a:rPr>
              <a:t>People assume that Us born automatically means English as an L1</a:t>
            </a:r>
          </a:p>
          <a:p>
            <a:r>
              <a:rPr lang="en-US" smtClean="0">
                <a:ea typeface="ＭＳ Ｐゴシック" charset="-128"/>
              </a:rPr>
              <a:t>Some summary comment</a:t>
            </a:r>
          </a:p>
          <a:p>
            <a:endParaRPr lang="en-US" smtClean="0">
              <a:ea typeface="ＭＳ Ｐゴシック" charset="-128"/>
            </a:endParaRPr>
          </a:p>
          <a:p>
            <a:r>
              <a:rPr lang="en-US" smtClean="0">
                <a:ea typeface="ＭＳ Ｐゴシック" charset="-128"/>
              </a:rPr>
              <a:t>If you are interested in additional demographic information, check out the website links included on the webinar website. It includes links to the Migration Policy Institute data hub that has extensive information about migration and to Kids Count, a site that has information about all children in the United States and key facts about immigrant children. </a:t>
            </a:r>
          </a:p>
          <a:p>
            <a:endParaRPr lang="en-US" smtClean="0">
              <a:ea typeface="ＭＳ Ｐゴシック" charset="-128"/>
            </a:endParaRPr>
          </a:p>
        </p:txBody>
      </p:sp>
      <p:sp>
        <p:nvSpPr>
          <p:cNvPr id="52227"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473" tIns="46237" rIns="92473" bIns="46237" anchor="b"/>
          <a:lstStyle/>
          <a:p>
            <a:pPr algn="r"/>
            <a:fld id="{792B9934-2590-4776-9E60-2F9A3DC0CC11}" type="slidenum">
              <a:rPr lang="en-US" sz="1200">
                <a:latin typeface="Times" pitchFamily="18" charset="0"/>
              </a:rPr>
              <a:pPr algn="r"/>
              <a:t>18</a:t>
            </a:fld>
            <a:endParaRPr lang="en-US" sz="1200">
              <a:latin typeface="Times"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a:lstStyle/>
          <a:p>
            <a:r>
              <a:rPr lang="en-US" smtClean="0">
                <a:ea typeface="ＭＳ Ｐゴシック" charset="-128"/>
              </a:rPr>
              <a:t>In many cases, these children live in linguistically isolated households. This means that no one in the household over the age of 14 reported speaking English “very well.”</a:t>
            </a:r>
          </a:p>
          <a:p>
            <a:endParaRPr lang="en-US" smtClean="0">
              <a:ea typeface="ＭＳ Ｐゴシック" charset="-128"/>
            </a:endParaRPr>
          </a:p>
        </p:txBody>
      </p:sp>
      <p:sp>
        <p:nvSpPr>
          <p:cNvPr id="54275"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473" tIns="46237" rIns="92473" bIns="46237" anchor="b"/>
          <a:lstStyle/>
          <a:p>
            <a:pPr algn="r"/>
            <a:fld id="{45F24471-4498-4836-954E-2246E6FC1BE8}" type="slidenum">
              <a:rPr lang="en-US" sz="1200">
                <a:latin typeface="Times" pitchFamily="18" charset="0"/>
              </a:rPr>
              <a:pPr algn="r"/>
              <a:t>19</a:t>
            </a:fld>
            <a:endParaRPr lang="en-US" sz="1200">
              <a:latin typeface="Times"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TextEdit="1"/>
          </p:cNvSpPr>
          <p:nvPr>
            <p:ph type="sldImg"/>
          </p:nvPr>
        </p:nvSpPr>
        <p:spPr bwMode="auto">
          <a:noFill/>
          <a:ln>
            <a:solidFill>
              <a:srgbClr val="000000"/>
            </a:solidFill>
            <a:miter lim="800000"/>
            <a:headEnd/>
            <a:tailEnd/>
          </a:ln>
        </p:spPr>
      </p:sp>
      <p:sp>
        <p:nvSpPr>
          <p:cNvPr id="56322" name="Rectangle 3"/>
          <p:cNvSpPr>
            <a:spLocks noGrp="1"/>
          </p:cNvSpPr>
          <p:nvPr>
            <p:ph type="body" idx="1"/>
          </p:nvPr>
        </p:nvSpPr>
        <p:spPr bwMode="auto">
          <a:noFill/>
        </p:spPr>
        <p:txBody>
          <a:bodyPr/>
          <a:lstStyle/>
          <a:p>
            <a:endParaRPr lang="en-US" smtClean="0">
              <a:ea typeface="ＭＳ Ｐゴシック"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TextEdit="1"/>
          </p:cNvSpPr>
          <p:nvPr>
            <p:ph type="sldImg"/>
          </p:nvPr>
        </p:nvSpPr>
        <p:spPr bwMode="auto">
          <a:noFill/>
          <a:ln>
            <a:solidFill>
              <a:srgbClr val="000000"/>
            </a:solidFill>
            <a:miter lim="800000"/>
            <a:headEnd/>
            <a:tailEnd/>
          </a:ln>
        </p:spPr>
      </p:sp>
      <p:sp>
        <p:nvSpPr>
          <p:cNvPr id="58370" name="Rectangle 3"/>
          <p:cNvSpPr>
            <a:spLocks noGrp="1"/>
          </p:cNvSpPr>
          <p:nvPr>
            <p:ph type="body" idx="1"/>
          </p:nvPr>
        </p:nvSpPr>
        <p:spPr bwMode="auto">
          <a:noFill/>
        </p:spPr>
        <p:txBody>
          <a:bodyPr/>
          <a:lstStyle/>
          <a:p>
            <a:r>
              <a:rPr lang="en-US" smtClean="0">
                <a:ea typeface="ＭＳ Ｐゴシック" charset="-128"/>
              </a:rPr>
              <a:t>Simple visual to activate prior knowledge (and anxieties) Re: NCLB era</a:t>
            </a:r>
          </a:p>
          <a:p>
            <a:r>
              <a:rPr lang="en-US" smtClean="0">
                <a:ea typeface="ＭＳ Ｐゴシック" charset="-128"/>
              </a:rPr>
              <a:t>Key points:</a:t>
            </a:r>
          </a:p>
          <a:p>
            <a:r>
              <a:rPr lang="en-US" smtClean="0">
                <a:ea typeface="ＭＳ Ｐゴシック" charset="-128"/>
              </a:rPr>
              <a:t>-NCLB represents a sea change in how we have looked at schools, subpopulations, progress, data, etc.</a:t>
            </a:r>
          </a:p>
          <a:p>
            <a:r>
              <a:rPr lang="en-US" smtClean="0">
                <a:ea typeface="ＭＳ Ｐゴシック" charset="-128"/>
              </a:rPr>
              <a:t>-it has yielded a mixed bag of positives, not so positives, and negatives (the good, the bad, and the ugly)</a:t>
            </a:r>
          </a:p>
          <a:p>
            <a:r>
              <a:rPr lang="en-US" smtClean="0">
                <a:ea typeface="ＭＳ Ｐゴシック" charset="-128"/>
              </a:rPr>
              <a:t>-It’s not going away, and needs to be built upon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TextEdit="1"/>
          </p:cNvSpPr>
          <p:nvPr>
            <p:ph type="sldImg"/>
          </p:nvPr>
        </p:nvSpPr>
        <p:spPr bwMode="auto">
          <a:noFill/>
          <a:ln>
            <a:solidFill>
              <a:srgbClr val="000000"/>
            </a:solidFill>
            <a:miter lim="800000"/>
            <a:headEnd/>
            <a:tailEnd/>
          </a:ln>
        </p:spPr>
      </p:sp>
      <p:sp>
        <p:nvSpPr>
          <p:cNvPr id="60418" name="Rectangle 3"/>
          <p:cNvSpPr>
            <a:spLocks noGrp="1"/>
          </p:cNvSpPr>
          <p:nvPr>
            <p:ph type="body" idx="1"/>
          </p:nvPr>
        </p:nvSpPr>
        <p:spPr bwMode="auto">
          <a:noFill/>
        </p:spPr>
        <p:txBody>
          <a:bodyPr/>
          <a:lstStyle/>
          <a:p>
            <a:r>
              <a:rPr lang="en-US" smtClean="0">
                <a:ea typeface="ＭＳ Ｐゴシック" charset="-128"/>
              </a:rPr>
              <a:t>Just-released data from Center on Education Policy</a:t>
            </a:r>
          </a:p>
          <a:p>
            <a:r>
              <a:rPr lang="en-US" smtClean="0">
                <a:ea typeface="ＭＳ Ｐゴシック" charset="-128"/>
              </a:rPr>
              <a:t>Key points:</a:t>
            </a:r>
          </a:p>
          <a:p>
            <a:r>
              <a:rPr lang="en-US" smtClean="0">
                <a:ea typeface="ＭＳ Ｐゴシック" charset="-128"/>
              </a:rPr>
              <a:t>-huge range of differences in school %’s meeting AYP this past year</a:t>
            </a:r>
          </a:p>
          <a:p>
            <a:r>
              <a:rPr lang="en-US" smtClean="0">
                <a:ea typeface="ＭＳ Ｐゴシック" charset="-128"/>
              </a:rPr>
              <a:t>-lots of explanations for why data look like this: how difficult standards &amp; assessments are, how high states set the proficient bar, how easy safe harbor is, etc.</a:t>
            </a:r>
          </a:p>
          <a:p>
            <a:r>
              <a:rPr lang="en-US" smtClean="0">
                <a:ea typeface="ＭＳ Ｐゴシック" charset="-128"/>
              </a:rPr>
              <a:t>-Doesn’t really tell us about progress (snapshot of a receding goal) of students or schools over time</a:t>
            </a:r>
          </a:p>
          <a:p>
            <a:r>
              <a:rPr lang="en-US" smtClean="0">
                <a:ea typeface="ＭＳ Ｐゴシック" charset="-128"/>
              </a:rPr>
              <a:t>-Becoming less meaningful &amp; less credible as time goes on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a:lstStyle/>
          <a:p>
            <a:r>
              <a:rPr lang="en-US" smtClean="0">
                <a:ea typeface="ＭＳ Ｐゴシック" charset="-128"/>
              </a:rPr>
              <a:t>Example from largest ELL state in the country</a:t>
            </a:r>
          </a:p>
          <a:p>
            <a:r>
              <a:rPr lang="en-US" smtClean="0">
                <a:ea typeface="ＭＳ Ｐゴシック" charset="-128"/>
              </a:rPr>
              <a:t>-Do either of these facts surprise you?</a:t>
            </a:r>
          </a:p>
        </p:txBody>
      </p:sp>
      <p:sp>
        <p:nvSpPr>
          <p:cNvPr id="64515" name="Slide Number Placeholder 3"/>
          <p:cNvSpPr>
            <a:spLocks noGrp="1"/>
          </p:cNvSpPr>
          <p:nvPr>
            <p:ph type="sldNum" sz="quarter" idx="5"/>
          </p:nvPr>
        </p:nvSpPr>
        <p:spPr bwMode="auto">
          <a:noFill/>
          <a:ln>
            <a:miter lim="800000"/>
            <a:headEnd/>
            <a:tailEnd/>
          </a:ln>
        </p:spPr>
        <p:txBody>
          <a:bodyPr/>
          <a:lstStyle/>
          <a:p>
            <a:fld id="{6B90A765-8C3C-482D-9984-EF61B2C34CC2}" type="slidenum">
              <a:rPr lang="en-US" smtClean="0">
                <a:latin typeface="Times" pitchFamily="18" charset="0"/>
                <a:ea typeface="ＭＳ Ｐゴシック" charset="-128"/>
              </a:rPr>
              <a:pPr/>
              <a:t>23</a:t>
            </a:fld>
            <a:endParaRPr lang="en-US" smtClean="0">
              <a:latin typeface="Times" pitchFamily="18" charset="0"/>
              <a:ea typeface="ＭＳ Ｐゴシック"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a:lstStyle/>
          <a:p>
            <a:r>
              <a:rPr lang="en-US" smtClean="0">
                <a:ea typeface="ＭＳ Ｐゴシック" charset="-128"/>
              </a:rPr>
              <a:t>For the three “special populations,” proportional difference in % ELs is greater than that for free/reduced lunch or students with disabilities</a:t>
            </a:r>
          </a:p>
        </p:txBody>
      </p:sp>
      <p:sp>
        <p:nvSpPr>
          <p:cNvPr id="67587" name="Slide Number Placeholder 3"/>
          <p:cNvSpPr>
            <a:spLocks noGrp="1"/>
          </p:cNvSpPr>
          <p:nvPr>
            <p:ph type="sldNum" sz="quarter" idx="5"/>
          </p:nvPr>
        </p:nvSpPr>
        <p:spPr bwMode="auto">
          <a:noFill/>
          <a:ln>
            <a:miter lim="800000"/>
            <a:headEnd/>
            <a:tailEnd/>
          </a:ln>
        </p:spPr>
        <p:txBody>
          <a:bodyPr/>
          <a:lstStyle/>
          <a:p>
            <a:fld id="{FB54FDA7-4483-4F45-9A46-B52AA18636DC}" type="slidenum">
              <a:rPr lang="en-US" smtClean="0">
                <a:latin typeface="Times" pitchFamily="18" charset="0"/>
                <a:ea typeface="ＭＳ Ｐゴシック" charset="-128"/>
              </a:rPr>
              <a:pPr/>
              <a:t>24</a:t>
            </a:fld>
            <a:endParaRPr lang="en-US" smtClean="0">
              <a:latin typeface="Times" pitchFamily="18" charset="0"/>
              <a:ea typeface="ＭＳ Ｐゴシック"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a:lstStyle/>
          <a:p>
            <a:fld id="{F2A3712A-F616-43A3-AC97-E1AEBA513E88}" type="slidenum">
              <a:rPr lang="en-US" smtClean="0">
                <a:latin typeface="Times" pitchFamily="18" charset="0"/>
                <a:ea typeface="ＭＳ Ｐゴシック" charset="-128"/>
              </a:rPr>
              <a:pPr/>
              <a:t>25</a:t>
            </a:fld>
            <a:endParaRPr lang="en-US" smtClean="0">
              <a:latin typeface="Times" pitchFamily="18" charset="0"/>
              <a:ea typeface="ＭＳ Ｐゴシック" charset="-128"/>
            </a:endParaRPr>
          </a:p>
        </p:txBody>
      </p:sp>
      <p:sp>
        <p:nvSpPr>
          <p:cNvPr id="696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a:lstStyle/>
          <a:p>
            <a:r>
              <a:rPr lang="en-US" smtClean="0">
                <a:ea typeface="ＭＳ Ｐゴシック" charset="-128"/>
              </a:rPr>
              <a:t>Starting with what has worked well:</a:t>
            </a:r>
          </a:p>
          <a:p>
            <a:r>
              <a:rPr lang="en-US" smtClean="0">
                <a:ea typeface="ＭＳ Ｐゴシック" charset="-128"/>
              </a:rPr>
              <a:t>clearly, ELL students are no longer hidden.</a:t>
            </a:r>
          </a:p>
          <a:p>
            <a:r>
              <a:rPr lang="en-US" smtClean="0">
                <a:ea typeface="ＭＳ Ｐゴシック" charset="-128"/>
              </a:rPr>
              <a:t>We do have basic English large proficiency standards and a statewide standardized assessment based on them</a:t>
            </a:r>
          </a:p>
          <a:p>
            <a:r>
              <a:rPr lang="en-US" smtClean="0">
                <a:ea typeface="ＭＳ Ｐゴシック" charset="-128"/>
              </a:rPr>
              <a:t>Those standards are supposed to be aligned to ELA standards as well as the academic language demands of other content standards (not always the case)</a:t>
            </a:r>
          </a:p>
          <a:p>
            <a:r>
              <a:rPr lang="en-US" smtClean="0">
                <a:ea typeface="ＭＳ Ｐゴシック" charset="-128"/>
              </a:rPr>
              <a:t>We have at least a two-year running look at how students are progressing in learning English</a:t>
            </a:r>
          </a:p>
          <a:p>
            <a:r>
              <a:rPr lang="en-US" smtClean="0">
                <a:ea typeface="ＭＳ Ｐゴシック" charset="-128"/>
              </a:rPr>
              <a:t>We have a finish line defined for what constitutes the English proficient level on that assessment</a:t>
            </a:r>
          </a:p>
          <a:p>
            <a:pPr eaLnBrk="1" hangingPunct="1">
              <a:spcBef>
                <a:spcPct val="0"/>
              </a:spcBef>
            </a:pPr>
            <a:endParaRPr lang="en-US" sz="4000" baseline="-25000" smtClean="0">
              <a:ea typeface="ＭＳ Ｐゴシック"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bwMode="auto">
          <a:noFill/>
          <a:ln>
            <a:miter lim="800000"/>
            <a:headEnd/>
            <a:tailEnd/>
          </a:ln>
        </p:spPr>
        <p:txBody>
          <a:bodyPr/>
          <a:lstStyle/>
          <a:p>
            <a:fld id="{DF2D1582-4A04-40D0-850E-6A43588EB8E6}" type="slidenum">
              <a:rPr lang="en-US" smtClean="0">
                <a:latin typeface="Times" pitchFamily="18" charset="0"/>
                <a:ea typeface="ＭＳ Ｐゴシック" charset="-128"/>
              </a:rPr>
              <a:pPr/>
              <a:t>26</a:t>
            </a:fld>
            <a:endParaRPr lang="en-US" smtClean="0">
              <a:latin typeface="Times" pitchFamily="18" charset="0"/>
              <a:ea typeface="ＭＳ Ｐゴシック" charset="-128"/>
            </a:endParaRPr>
          </a:p>
        </p:txBody>
      </p:sp>
      <p:sp>
        <p:nvSpPr>
          <p:cNvPr id="716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683" name="Rectangle 3"/>
          <p:cNvSpPr>
            <a:spLocks noGrp="1" noChangeArrowheads="1"/>
          </p:cNvSpPr>
          <p:nvPr>
            <p:ph type="body" idx="1"/>
          </p:nvPr>
        </p:nvSpPr>
        <p:spPr bwMode="auto">
          <a:noFill/>
        </p:spPr>
        <p:txBody>
          <a:bodyPr/>
          <a:lstStyle/>
          <a:p>
            <a:r>
              <a:rPr lang="en-US" smtClean="0">
                <a:ea typeface="ＭＳ Ｐゴシック" charset="-128"/>
              </a:rPr>
              <a:t>We know we have a problem with defining a stable population for monitoring progress and accountability: </a:t>
            </a:r>
          </a:p>
          <a:p>
            <a:r>
              <a:rPr lang="en-US" smtClean="0">
                <a:ea typeface="ＭＳ Ｐゴシック" charset="-128"/>
              </a:rPr>
              <a:t>English proficient kids flow out, lowest English proficient kids flowing in (this skimming bias distorts true progress)</a:t>
            </a:r>
          </a:p>
          <a:p>
            <a:r>
              <a:rPr lang="en-US" smtClean="0">
                <a:ea typeface="ＭＳ Ｐゴシック" charset="-128"/>
              </a:rPr>
              <a:t>We’re not seeing progress along a continuum from lowest levels of academic proficiency up to just before the proficient level (encourages states to set a low bar, as seen in earlier graphic)</a:t>
            </a:r>
          </a:p>
          <a:p>
            <a:r>
              <a:rPr lang="en-US" smtClean="0">
                <a:ea typeface="ＭＳ Ｐゴシック" charset="-128"/>
              </a:rPr>
              <a:t>How do we relate academic progress to growth in English-language proficiency? We need to.</a:t>
            </a:r>
          </a:p>
          <a:p>
            <a:r>
              <a:rPr lang="en-US" smtClean="0">
                <a:ea typeface="ＭＳ Ｐゴシック" charset="-128"/>
              </a:rPr>
              <a:t>Big issue of teacher professional development: one third of all schools (half high poverty schools) reported needing TA to improve instructional services, but only half reported receiving it.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noFill/>
          <a:ln>
            <a:miter lim="800000"/>
            <a:headEnd/>
            <a:tailEnd/>
          </a:ln>
        </p:spPr>
        <p:txBody>
          <a:bodyPr/>
          <a:lstStyle/>
          <a:p>
            <a:fld id="{27CFEA8C-E7B2-4726-9E7C-D120D252C878}" type="slidenum">
              <a:rPr lang="en-US" smtClean="0">
                <a:latin typeface="Times" pitchFamily="18" charset="0"/>
                <a:ea typeface="ＭＳ Ｐゴシック" charset="-128"/>
              </a:rPr>
              <a:pPr/>
              <a:t>27</a:t>
            </a:fld>
            <a:endParaRPr lang="en-US" smtClean="0">
              <a:latin typeface="Times" pitchFamily="18" charset="0"/>
              <a:ea typeface="ＭＳ Ｐゴシック" charset="-128"/>
            </a:endParaRPr>
          </a:p>
        </p:txBody>
      </p:sp>
      <p:sp>
        <p:nvSpPr>
          <p:cNvPr id="737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3731" name="Rectangle 3"/>
          <p:cNvSpPr>
            <a:spLocks noGrp="1" noChangeArrowheads="1"/>
          </p:cNvSpPr>
          <p:nvPr>
            <p:ph type="body" idx="1"/>
          </p:nvPr>
        </p:nvSpPr>
        <p:spPr bwMode="auto">
          <a:noFill/>
        </p:spPr>
        <p:txBody>
          <a:bodyPr/>
          <a:lstStyle/>
          <a:p>
            <a:r>
              <a:rPr lang="en-US" smtClean="0">
                <a:ea typeface="ＭＳ Ｐゴシック" charset="-128"/>
              </a:rPr>
              <a:t>The bummers:</a:t>
            </a:r>
          </a:p>
          <a:p>
            <a:r>
              <a:rPr lang="en-US" smtClean="0">
                <a:ea typeface="ＭＳ Ｐゴシック" charset="-128"/>
              </a:rPr>
              <a:t>There is nowhere in America , where 100% of school population (let alone districts) are proficient</a:t>
            </a:r>
          </a:p>
          <a:p>
            <a:r>
              <a:rPr lang="en-US" smtClean="0">
                <a:ea typeface="ＭＳ Ｐゴシック" charset="-128"/>
              </a:rPr>
              <a:t>ELLs at lower English proficiency levels need more appropriate types of accommodations</a:t>
            </a:r>
          </a:p>
          <a:p>
            <a:r>
              <a:rPr lang="en-US" smtClean="0">
                <a:ea typeface="ＭＳ Ｐゴシック" charset="-128"/>
              </a:rPr>
              <a:t>If the test results are driving the system, we start getting folks gaming that system</a:t>
            </a:r>
          </a:p>
          <a:p>
            <a:r>
              <a:rPr lang="en-US" smtClean="0">
                <a:ea typeface="ＭＳ Ｐゴシック" charset="-128"/>
              </a:rPr>
              <a:t>In some instances, kids are driven into all English instruction (or even all native-language instruction) because only one counts.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ln>
            <a:miter lim="800000"/>
            <a:headEnd/>
            <a:tailEnd/>
          </a:ln>
        </p:spPr>
        <p:txBody>
          <a:bodyPr/>
          <a:lstStyle/>
          <a:p>
            <a:fld id="{CDD6B7EC-71B3-41BB-83EE-F80AFEFD0ED3}" type="slidenum">
              <a:rPr lang="en-US" smtClean="0">
                <a:latin typeface="Times" pitchFamily="18" charset="0"/>
                <a:ea typeface="ＭＳ Ｐゴシック" charset="-128"/>
              </a:rPr>
              <a:pPr/>
              <a:t>28</a:t>
            </a:fld>
            <a:endParaRPr lang="en-US" smtClean="0">
              <a:latin typeface="Times" pitchFamily="18" charset="0"/>
              <a:ea typeface="ＭＳ Ｐゴシック" charset="-128"/>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5779" name="Rectangle 3"/>
          <p:cNvSpPr>
            <a:spLocks noGrp="1" noChangeArrowheads="1"/>
          </p:cNvSpPr>
          <p:nvPr>
            <p:ph type="body" idx="1"/>
          </p:nvPr>
        </p:nvSpPr>
        <p:spPr bwMode="auto">
          <a:noFill/>
        </p:spPr>
        <p:txBody>
          <a:bodyPr/>
          <a:lstStyle/>
          <a:p>
            <a:r>
              <a:rPr lang="en-US" smtClean="0">
                <a:ea typeface="ＭＳ Ｐゴシック" charset="-128"/>
              </a:rPr>
              <a:t>What are the takeaways for leadership:</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TextEdit="1"/>
          </p:cNvSpPr>
          <p:nvPr>
            <p:ph type="sldImg"/>
          </p:nvPr>
        </p:nvSpPr>
        <p:spPr bwMode="auto">
          <a:noFill/>
          <a:ln>
            <a:solidFill>
              <a:srgbClr val="000000"/>
            </a:solidFill>
            <a:miter lim="800000"/>
            <a:headEnd/>
            <a:tailEnd/>
          </a:ln>
        </p:spPr>
      </p:sp>
      <p:sp>
        <p:nvSpPr>
          <p:cNvPr id="79874" name="Rectangle 3"/>
          <p:cNvSpPr>
            <a:spLocks noGrp="1"/>
          </p:cNvSpPr>
          <p:nvPr>
            <p:ph type="body" idx="1"/>
          </p:nvPr>
        </p:nvSpPr>
        <p:spPr bwMode="auto">
          <a:noFill/>
        </p:spPr>
        <p:txBody>
          <a:bodyPr/>
          <a:lstStyle/>
          <a:p>
            <a:endParaRPr lang="en-US" smtClean="0">
              <a:ea typeface="ＭＳ Ｐゴシック"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noFill/>
          <a:ln>
            <a:miter lim="800000"/>
            <a:headEnd/>
            <a:tailEnd/>
          </a:ln>
        </p:spPr>
        <p:txBody>
          <a:bodyPr/>
          <a:lstStyle/>
          <a:p>
            <a:fld id="{AB9E929F-0B67-40CC-9B44-F2BD4A26D0DD}" type="slidenum">
              <a:rPr lang="en-US" smtClean="0">
                <a:latin typeface="Times" pitchFamily="18" charset="0"/>
                <a:ea typeface="ＭＳ Ｐゴシック" charset="-128"/>
              </a:rPr>
              <a:pPr/>
              <a:t>30</a:t>
            </a:fld>
            <a:endParaRPr lang="en-US" smtClean="0">
              <a:latin typeface="Times" pitchFamily="18" charset="0"/>
              <a:ea typeface="ＭＳ Ｐゴシック" charset="-128"/>
            </a:endParaRPr>
          </a:p>
        </p:txBody>
      </p:sp>
      <p:sp>
        <p:nvSpPr>
          <p:cNvPr id="819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1923" name="Rectangle 3"/>
          <p:cNvSpPr>
            <a:spLocks noGrp="1" noChangeArrowheads="1"/>
          </p:cNvSpPr>
          <p:nvPr>
            <p:ph type="body" idx="1"/>
          </p:nvPr>
        </p:nvSpPr>
        <p:spPr bwMode="auto">
          <a:noFill/>
        </p:spPr>
        <p:txBody>
          <a:bodyPr/>
          <a:lstStyle/>
          <a:p>
            <a:r>
              <a:rPr lang="en-US" smtClean="0">
                <a:ea typeface="ＭＳ Ｐゴシック" charset="-128"/>
              </a:rPr>
              <a:t>This book is based on almost 20 years of research by the Chicago Consortium on School Research that looked at the relationship between school organization and student achievement.  This book provides us with a framework in looking at school leadership.</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noFill/>
          <a:ln>
            <a:miter lim="800000"/>
            <a:headEnd/>
            <a:tailEnd/>
          </a:ln>
        </p:spPr>
        <p:txBody>
          <a:bodyPr/>
          <a:lstStyle/>
          <a:p>
            <a:fld id="{3CF8AF28-0B65-4A25-99BE-64E90D27CEF0}" type="slidenum">
              <a:rPr lang="en-US" smtClean="0">
                <a:latin typeface="Times" pitchFamily="18" charset="0"/>
                <a:ea typeface="ＭＳ Ｐゴシック" charset="-128"/>
              </a:rPr>
              <a:pPr/>
              <a:t>31</a:t>
            </a:fld>
            <a:endParaRPr lang="en-US" smtClean="0">
              <a:latin typeface="Times" pitchFamily="18" charset="0"/>
              <a:ea typeface="ＭＳ Ｐゴシック" charset="-128"/>
            </a:endParaRPr>
          </a:p>
        </p:txBody>
      </p:sp>
      <p:sp>
        <p:nvSpPr>
          <p:cNvPr id="839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3971" name="Rectangle 3"/>
          <p:cNvSpPr>
            <a:spLocks noGrp="1" noChangeArrowheads="1"/>
          </p:cNvSpPr>
          <p:nvPr>
            <p:ph type="body" idx="1"/>
          </p:nvPr>
        </p:nvSpPr>
        <p:spPr bwMode="auto">
          <a:noFill/>
        </p:spPr>
        <p:txBody>
          <a:bodyPr/>
          <a:lstStyle/>
          <a:p>
            <a:endParaRPr lang="en-US" smtClean="0">
              <a:ea typeface="ＭＳ Ｐゴシック"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bwMode="auto">
          <a:noFill/>
          <a:ln>
            <a:miter lim="800000"/>
            <a:headEnd/>
            <a:tailEnd/>
          </a:ln>
        </p:spPr>
        <p:txBody>
          <a:bodyPr/>
          <a:lstStyle/>
          <a:p>
            <a:fld id="{D19F2377-61D8-458B-B534-6A107BB92A9C}" type="slidenum">
              <a:rPr lang="en-US" smtClean="0">
                <a:latin typeface="Times" pitchFamily="18" charset="0"/>
                <a:ea typeface="ＭＳ Ｐゴシック" charset="-128"/>
              </a:rPr>
              <a:pPr/>
              <a:t>32</a:t>
            </a:fld>
            <a:endParaRPr lang="en-US" smtClean="0">
              <a:latin typeface="Times" pitchFamily="18" charset="0"/>
              <a:ea typeface="ＭＳ Ｐゴシック" charset="-128"/>
            </a:endParaRPr>
          </a:p>
        </p:txBody>
      </p:sp>
      <p:sp>
        <p:nvSpPr>
          <p:cNvPr id="860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6019" name="Rectangle 3"/>
          <p:cNvSpPr>
            <a:spLocks noGrp="1" noChangeArrowheads="1"/>
          </p:cNvSpPr>
          <p:nvPr>
            <p:ph type="body" idx="1"/>
          </p:nvPr>
        </p:nvSpPr>
        <p:spPr bwMode="auto">
          <a:noFill/>
        </p:spPr>
        <p:txBody>
          <a:bodyPr/>
          <a:lstStyle/>
          <a:p>
            <a:endParaRPr lang="en-US" smtClean="0">
              <a:ea typeface="ＭＳ Ｐゴシック"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a:lstStyle/>
          <a:p>
            <a:pPr defTabSz="461963"/>
            <a:r>
              <a:rPr lang="en-US" smtClean="0">
                <a:ea typeface="ＭＳ Ｐゴシック" charset="-128"/>
              </a:rPr>
              <a:t>The Chicago work gives us an important framework, but their work did not address ELLs.  Here is a study that did.</a:t>
            </a:r>
          </a:p>
          <a:p>
            <a:pPr defTabSz="461963"/>
            <a:endParaRPr lang="en-US" smtClean="0">
              <a:ea typeface="ＭＳ Ｐゴシック" charset="-128"/>
            </a:endParaRPr>
          </a:p>
        </p:txBody>
      </p:sp>
      <p:sp>
        <p:nvSpPr>
          <p:cNvPr id="88067" name="Slide Number Placeholder 3"/>
          <p:cNvSpPr>
            <a:spLocks noGrp="1"/>
          </p:cNvSpPr>
          <p:nvPr>
            <p:ph type="sldNum" sz="quarter" idx="5"/>
          </p:nvPr>
        </p:nvSpPr>
        <p:spPr bwMode="auto">
          <a:noFill/>
          <a:ln>
            <a:miter lim="800000"/>
            <a:headEnd/>
            <a:tailEnd/>
          </a:ln>
        </p:spPr>
        <p:txBody>
          <a:bodyPr/>
          <a:lstStyle/>
          <a:p>
            <a:fld id="{7BE38D8F-283B-4F81-8988-2BEC7727C09E}" type="slidenum">
              <a:rPr lang="en-US" smtClean="0">
                <a:latin typeface="Times" pitchFamily="18" charset="0"/>
                <a:ea typeface="ＭＳ Ｐゴシック" charset="-128"/>
              </a:rPr>
              <a:pPr/>
              <a:t>33</a:t>
            </a:fld>
            <a:endParaRPr lang="en-US" smtClean="0">
              <a:latin typeface="Times" pitchFamily="18" charset="0"/>
              <a:ea typeface="ＭＳ Ｐゴシック"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bwMode="auto">
          <a:noFill/>
          <a:ln>
            <a:miter lim="800000"/>
            <a:headEnd/>
            <a:tailEnd/>
          </a:ln>
        </p:spPr>
        <p:txBody>
          <a:bodyPr/>
          <a:lstStyle/>
          <a:p>
            <a:fld id="{28C9208E-D3FC-4AA5-9105-EAB7C9108BFB}" type="slidenum">
              <a:rPr lang="en-US" smtClean="0">
                <a:latin typeface="Times" pitchFamily="18" charset="0"/>
                <a:ea typeface="ＭＳ Ｐゴシック" charset="-128"/>
              </a:rPr>
              <a:pPr/>
              <a:t>34</a:t>
            </a:fld>
            <a:endParaRPr lang="en-US" smtClean="0">
              <a:latin typeface="Times" pitchFamily="18" charset="0"/>
              <a:ea typeface="ＭＳ Ｐゴシック" charset="-128"/>
            </a:endParaRPr>
          </a:p>
        </p:txBody>
      </p:sp>
      <p:sp>
        <p:nvSpPr>
          <p:cNvPr id="901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0115" name="Rectangle 3"/>
          <p:cNvSpPr>
            <a:spLocks noGrp="1" noChangeArrowheads="1"/>
          </p:cNvSpPr>
          <p:nvPr>
            <p:ph type="body" idx="1"/>
          </p:nvPr>
        </p:nvSpPr>
        <p:spPr bwMode="auto">
          <a:noFill/>
        </p:spPr>
        <p:txBody>
          <a:bodyPr/>
          <a:lstStyle/>
          <a:p>
            <a:endParaRPr lang="en-US" dirty="0" smtClean="0">
              <a:ea typeface="ＭＳ Ｐゴシック"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2473" tIns="46237" rIns="92473" bIns="46237" anchor="b"/>
          <a:lstStyle/>
          <a:p>
            <a:pPr algn="r"/>
            <a:fld id="{C6464EA8-DBBF-4DFE-85D4-30DB8EF15294}" type="slidenum">
              <a:rPr lang="en-US" sz="1200">
                <a:latin typeface="Times" pitchFamily="18" charset="0"/>
              </a:rPr>
              <a:pPr algn="r"/>
              <a:t>35</a:t>
            </a:fld>
            <a:endParaRPr lang="en-US" sz="1200">
              <a:latin typeface="Times" pitchFamily="18" charset="0"/>
            </a:endParaRPr>
          </a:p>
        </p:txBody>
      </p:sp>
      <p:sp>
        <p:nvSpPr>
          <p:cNvPr id="921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163" name="Rectangle 3"/>
          <p:cNvSpPr>
            <a:spLocks noGrp="1" noChangeArrowheads="1"/>
          </p:cNvSpPr>
          <p:nvPr>
            <p:ph type="body" idx="1"/>
          </p:nvPr>
        </p:nvSpPr>
        <p:spPr bwMode="auto">
          <a:noFill/>
        </p:spPr>
        <p:txBody>
          <a:bodyPr/>
          <a:lstStyle/>
          <a:p>
            <a:endParaRPr lang="en-US" smtClean="0">
              <a:ea typeface="ＭＳ Ｐゴシック"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bwMode="auto">
          <a:noFill/>
          <a:ln>
            <a:miter lim="800000"/>
            <a:headEnd/>
            <a:tailEnd/>
          </a:ln>
        </p:spPr>
        <p:txBody>
          <a:bodyPr/>
          <a:lstStyle/>
          <a:p>
            <a:fld id="{A279D4C4-08CA-47F8-8F2D-DBA213F4CF3C}" type="slidenum">
              <a:rPr lang="en-US" smtClean="0">
                <a:latin typeface="Times" pitchFamily="18" charset="0"/>
                <a:ea typeface="ＭＳ Ｐゴシック" charset="-128"/>
              </a:rPr>
              <a:pPr/>
              <a:t>36</a:t>
            </a:fld>
            <a:endParaRPr lang="en-US" smtClean="0">
              <a:latin typeface="Times" pitchFamily="18" charset="0"/>
              <a:ea typeface="ＭＳ Ｐゴシック" charset="-128"/>
            </a:endParaRPr>
          </a:p>
        </p:txBody>
      </p:sp>
      <p:sp>
        <p:nvSpPr>
          <p:cNvPr id="942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4211" name="Rectangle 3"/>
          <p:cNvSpPr>
            <a:spLocks noGrp="1" noChangeArrowheads="1"/>
          </p:cNvSpPr>
          <p:nvPr>
            <p:ph type="body" idx="1"/>
          </p:nvPr>
        </p:nvSpPr>
        <p:spPr bwMode="auto">
          <a:noFill/>
        </p:spPr>
        <p:txBody>
          <a:bodyPr/>
          <a:lstStyle/>
          <a:p>
            <a:endParaRPr lang="en-US" smtClean="0">
              <a:ea typeface="ＭＳ Ｐゴシック"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1791E3-B77B-47CD-843A-AE7BF4F634E4}" type="slidenum">
              <a:rPr lang="en-US" smtClean="0"/>
              <a:pPr>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TextEdit="1"/>
          </p:cNvSpPr>
          <p:nvPr>
            <p:ph type="sldImg"/>
          </p:nvPr>
        </p:nvSpPr>
        <p:spPr bwMode="auto">
          <a:noFill/>
          <a:ln>
            <a:solidFill>
              <a:srgbClr val="000000"/>
            </a:solidFill>
            <a:miter lim="800000"/>
            <a:headEnd/>
            <a:tailEnd/>
          </a:ln>
        </p:spPr>
      </p:sp>
      <p:sp>
        <p:nvSpPr>
          <p:cNvPr id="96259" name="Rectangle 3"/>
          <p:cNvSpPr>
            <a:spLocks noGrp="1"/>
          </p:cNvSpPr>
          <p:nvPr>
            <p:ph type="body" idx="1"/>
          </p:nvPr>
        </p:nvSpPr>
        <p:spPr bwMode="auto">
          <a:noFill/>
        </p:spPr>
        <p:txBody>
          <a:bodyPr/>
          <a:lstStyle/>
          <a:p>
            <a:endParaRPr lang="en-US" smtClean="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376CC839-1F21-4365-B6A6-A82D233BCC67}" type="datetimeFigureOut">
              <a:rPr lang="en-US"/>
              <a:pPr>
                <a:defRPr/>
              </a:pPr>
              <a:t>4/6/2010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14126E-8CED-45AC-980C-44925251289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419D0FFD-EDD5-43B9-AE6B-818D5A3D470D}" type="datetimeFigureOut">
              <a:rPr lang="en-US"/>
              <a:pPr>
                <a:defRPr/>
              </a:pPr>
              <a:t>4/6/2010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2612701-47F1-4A74-A4EF-3C3F0B2F0D4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B5260816-7E9C-4172-B6E0-360481476D0E}" type="datetimeFigureOut">
              <a:rPr lang="en-US"/>
              <a:pPr>
                <a:defRPr/>
              </a:pPr>
              <a:t>4/6/2010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4AAFB3-5C30-477E-B4C8-6DE07F1622B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F69B81B4-371C-4765-9318-A5D6E902EBE3}" type="datetimeFigureOut">
              <a:rPr lang="en-US"/>
              <a:pPr>
                <a:defRPr/>
              </a:pPr>
              <a:t>4/6/2010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3D054A1-1BD2-4827-8392-6B33627D7FE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9557C602-7FB1-4598-B04B-66B58532C4E7}" type="datetimeFigureOut">
              <a:rPr lang="en-US"/>
              <a:pPr>
                <a:defRPr/>
              </a:pPr>
              <a:t>4/6/2010</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DA41FFE-0BB9-4567-B71D-BE00D5646A6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D096599E-9FB6-477E-BC89-411EC7DE8E48}" type="datetimeFigureOut">
              <a:rPr lang="en-US"/>
              <a:pPr>
                <a:defRPr/>
              </a:pPr>
              <a:t>4/6/2010</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7E0D096-8D3C-4832-8191-18C3AB62ABD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9B9705B-0451-44D2-9B5A-1348F91B1DA0}" type="datetimeFigureOut">
              <a:rPr lang="en-US"/>
              <a:pPr>
                <a:defRPr/>
              </a:pPr>
              <a:t>4/6/2010</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D0C1542-D1D8-486C-81DB-434A4CBD719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67AA606A-C9A6-4D20-99D7-E410B2088F35}" type="datetimeFigureOut">
              <a:rPr lang="en-US"/>
              <a:pPr>
                <a:defRPr/>
              </a:pPr>
              <a:t>4/6/2010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612432D-6C2C-4030-AD4C-575725D2018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B5D01C05-3502-433C-8B90-04872DA34D33}" type="datetimeFigureOut">
              <a:rPr lang="en-US"/>
              <a:pPr>
                <a:defRPr/>
              </a:pPr>
              <a:t>4/6/2010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1EB48D5-E1EC-4CC5-BCAD-B96825D6F45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72F9F8DB-A7D7-4F9D-A35A-A2B1492993F0}" type="datetimeFigureOut">
              <a:rPr lang="en-US"/>
              <a:pPr>
                <a:defRPr/>
              </a:pPr>
              <a:t>4/6/2010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0979611-A040-4CDF-8C7B-718A6EE0A20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1323E778-6327-4F2C-BF24-BAE96B92F4F0}" type="datetimeFigureOut">
              <a:rPr lang="en-US"/>
              <a:pPr>
                <a:defRPr/>
              </a:pPr>
              <a:t>4/6/2010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3C4328-EE33-46C4-8E77-A5D7EF02E15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077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ＭＳ Ｐゴシック"/>
                <a:cs typeface="ＭＳ Ｐゴシック"/>
              </a:defRPr>
            </a:lvl1pPr>
          </a:lstStyle>
          <a:p>
            <a:pPr>
              <a:defRPr/>
            </a:pPr>
            <a:fld id="{9269881F-946E-4ACB-80DC-D80550DF1074}" type="datetimeFigureOut">
              <a:rPr lang="en-US"/>
              <a:pPr>
                <a:defRPr/>
              </a:pPr>
              <a:t>4/6/2010</a:t>
            </a:fld>
            <a:endParaRPr lang="en-US"/>
          </a:p>
        </p:txBody>
      </p:sp>
      <p:sp>
        <p:nvSpPr>
          <p:cNvPr id="16077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ＭＳ Ｐゴシック"/>
                <a:cs typeface="ＭＳ Ｐゴシック"/>
              </a:defRPr>
            </a:lvl1pPr>
          </a:lstStyle>
          <a:p>
            <a:pPr>
              <a:defRPr/>
            </a:pPr>
            <a:endParaRPr lang="en-US"/>
          </a:p>
        </p:txBody>
      </p:sp>
      <p:sp>
        <p:nvSpPr>
          <p:cNvPr id="16077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ＭＳ Ｐゴシック"/>
                <a:cs typeface="ＭＳ Ｐゴシック"/>
              </a:defRPr>
            </a:lvl1pPr>
          </a:lstStyle>
          <a:p>
            <a:pPr>
              <a:defRPr/>
            </a:pPr>
            <a:fld id="{77F2AE24-C855-4BD7-845C-1175AFF96F2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ransition>
    <p:random/>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notebook.lausd.net/portal/page?_pageid=33,1151788&amp;_dad=ptl&amp;_schema=PTL_EP"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idx="4294967295"/>
          </p:nvPr>
        </p:nvSpPr>
        <p:spPr>
          <a:xfrm>
            <a:off x="304800" y="609600"/>
            <a:ext cx="8382000" cy="2209800"/>
          </a:xfrm>
        </p:spPr>
        <p:txBody>
          <a:bodyPr/>
          <a:lstStyle/>
          <a:p>
            <a:pPr eaLnBrk="1" hangingPunct="1"/>
            <a:r>
              <a:rPr lang="en-US" sz="3600" smtClean="0">
                <a:solidFill>
                  <a:srgbClr val="229A22"/>
                </a:solidFill>
              </a:rPr>
              <a:t>Education 205</a:t>
            </a:r>
            <a:br>
              <a:rPr lang="en-US" sz="3600" smtClean="0">
                <a:solidFill>
                  <a:srgbClr val="229A22"/>
                </a:solidFill>
              </a:rPr>
            </a:br>
            <a:r>
              <a:rPr lang="en-US" sz="2400" smtClean="0">
                <a:solidFill>
                  <a:srgbClr val="229A22"/>
                </a:solidFill>
              </a:rPr>
              <a:t>The Impact of Social and Behavioral Science Research on Educational Issues:</a:t>
            </a:r>
            <a:br>
              <a:rPr lang="en-US" sz="2400" smtClean="0">
                <a:solidFill>
                  <a:srgbClr val="229A22"/>
                </a:solidFill>
              </a:rPr>
            </a:br>
            <a:r>
              <a:rPr lang="en-US" sz="2400" smtClean="0">
                <a:solidFill>
                  <a:srgbClr val="229A22"/>
                </a:solidFill>
              </a:rPr>
              <a:t>Focus on English Language Learners and Issues of Policy and Practice</a:t>
            </a:r>
          </a:p>
        </p:txBody>
      </p:sp>
      <p:sp>
        <p:nvSpPr>
          <p:cNvPr id="15362" name="Line 5"/>
          <p:cNvSpPr>
            <a:spLocks noChangeShapeType="1"/>
          </p:cNvSpPr>
          <p:nvPr/>
        </p:nvSpPr>
        <p:spPr bwMode="auto">
          <a:xfrm>
            <a:off x="457200" y="2971800"/>
            <a:ext cx="8153400" cy="0"/>
          </a:xfrm>
          <a:prstGeom prst="line">
            <a:avLst/>
          </a:prstGeom>
          <a:noFill/>
          <a:ln w="38100" cap="rnd">
            <a:solidFill>
              <a:srgbClr val="2C5F94"/>
            </a:solidFill>
            <a:prstDash val="sysDot"/>
            <a:round/>
            <a:headEnd/>
            <a:tailEnd/>
          </a:ln>
        </p:spPr>
        <p:txBody>
          <a:bodyPr wrap="none" anchor="ctr"/>
          <a:lstStyle/>
          <a:p>
            <a:endParaRPr lang="en-US"/>
          </a:p>
        </p:txBody>
      </p:sp>
      <p:sp>
        <p:nvSpPr>
          <p:cNvPr id="15363" name="Text Box 6"/>
          <p:cNvSpPr txBox="1">
            <a:spLocks noChangeArrowheads="1"/>
          </p:cNvSpPr>
          <p:nvPr/>
        </p:nvSpPr>
        <p:spPr bwMode="auto">
          <a:xfrm>
            <a:off x="609600" y="3429000"/>
            <a:ext cx="8001000" cy="396875"/>
          </a:xfrm>
          <a:prstGeom prst="rect">
            <a:avLst/>
          </a:prstGeom>
          <a:noFill/>
          <a:ln w="9525">
            <a:noFill/>
            <a:miter lim="800000"/>
            <a:headEnd/>
            <a:tailEnd/>
          </a:ln>
        </p:spPr>
        <p:txBody>
          <a:bodyPr>
            <a:spAutoFit/>
          </a:bodyPr>
          <a:lstStyle/>
          <a:p>
            <a:pPr algn="ctr" eaLnBrk="0" hangingPunct="0">
              <a:spcBef>
                <a:spcPct val="50000"/>
              </a:spcBef>
            </a:pPr>
            <a:r>
              <a:rPr lang="en-US" sz="2000">
                <a:solidFill>
                  <a:srgbClr val="229A22"/>
                </a:solidFill>
                <a:latin typeface="Verdana" pitchFamily="34" charset="0"/>
              </a:rPr>
              <a:t>History, Demographic Trends, and Policy Directions</a:t>
            </a:r>
          </a:p>
        </p:txBody>
      </p:sp>
      <p:sp>
        <p:nvSpPr>
          <p:cNvPr id="15364" name="Text Box 8"/>
          <p:cNvSpPr txBox="1">
            <a:spLocks noChangeArrowheads="1"/>
          </p:cNvSpPr>
          <p:nvPr/>
        </p:nvSpPr>
        <p:spPr bwMode="auto">
          <a:xfrm>
            <a:off x="2819400" y="4114800"/>
            <a:ext cx="2895600" cy="457200"/>
          </a:xfrm>
          <a:prstGeom prst="rect">
            <a:avLst/>
          </a:prstGeom>
          <a:noFill/>
          <a:ln w="9525">
            <a:noFill/>
            <a:miter lim="800000"/>
            <a:headEnd/>
            <a:tailEnd/>
          </a:ln>
        </p:spPr>
        <p:txBody>
          <a:bodyPr>
            <a:spAutoFit/>
          </a:bodyPr>
          <a:lstStyle/>
          <a:p>
            <a:pPr>
              <a:spcBef>
                <a:spcPct val="50000"/>
              </a:spcBef>
            </a:pPr>
            <a:endParaRPr lang="en-US" sz="2400">
              <a:latin typeface="Times" pitchFamily="18" charset="0"/>
            </a:endParaRPr>
          </a:p>
        </p:txBody>
      </p:sp>
      <p:sp>
        <p:nvSpPr>
          <p:cNvPr id="15365" name="Text Box 9"/>
          <p:cNvSpPr txBox="1">
            <a:spLocks noChangeArrowheads="1"/>
          </p:cNvSpPr>
          <p:nvPr/>
        </p:nvSpPr>
        <p:spPr bwMode="auto">
          <a:xfrm>
            <a:off x="3505200" y="3733800"/>
            <a:ext cx="2192338" cy="1006475"/>
          </a:xfrm>
          <a:prstGeom prst="rect">
            <a:avLst/>
          </a:prstGeom>
          <a:noFill/>
          <a:ln w="9525">
            <a:noFill/>
            <a:miter lim="800000"/>
            <a:headEnd/>
            <a:tailEnd/>
          </a:ln>
        </p:spPr>
        <p:txBody>
          <a:bodyPr wrap="none">
            <a:spAutoFit/>
          </a:bodyPr>
          <a:lstStyle/>
          <a:p>
            <a:pPr algn="ctr"/>
            <a:endParaRPr lang="en-US" sz="2000">
              <a:solidFill>
                <a:srgbClr val="229A22"/>
              </a:solidFill>
              <a:latin typeface="Verdana" pitchFamily="34" charset="0"/>
            </a:endParaRPr>
          </a:p>
          <a:p>
            <a:pPr algn="ctr"/>
            <a:endParaRPr lang="en-US" sz="2000">
              <a:solidFill>
                <a:srgbClr val="229A22"/>
              </a:solidFill>
              <a:latin typeface="Verdana" pitchFamily="34" charset="0"/>
            </a:endParaRPr>
          </a:p>
          <a:p>
            <a:pPr algn="ctr"/>
            <a:r>
              <a:rPr lang="en-US" sz="2000">
                <a:solidFill>
                  <a:srgbClr val="229A22"/>
                </a:solidFill>
                <a:latin typeface="Verdana" pitchFamily="34" charset="0"/>
              </a:rPr>
              <a:t>March 30, 2010</a:t>
            </a:r>
            <a:endParaRPr lang="en-US" sz="2400">
              <a:latin typeface="Times" pitchFamily="18" charset="0"/>
            </a:endParaRPr>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Line 4"/>
          <p:cNvSpPr>
            <a:spLocks noChangeShapeType="1"/>
          </p:cNvSpPr>
          <p:nvPr/>
        </p:nvSpPr>
        <p:spPr bwMode="auto">
          <a:xfrm>
            <a:off x="0" y="3352800"/>
            <a:ext cx="9144000" cy="0"/>
          </a:xfrm>
          <a:prstGeom prst="line">
            <a:avLst/>
          </a:prstGeom>
          <a:noFill/>
          <a:ln w="38100" cap="rnd">
            <a:solidFill>
              <a:srgbClr val="2C5F94"/>
            </a:solidFill>
            <a:prstDash val="sysDot"/>
            <a:round/>
            <a:headEnd/>
            <a:tailEnd/>
          </a:ln>
        </p:spPr>
        <p:txBody>
          <a:bodyPr wrap="none" anchor="ctr"/>
          <a:lstStyle/>
          <a:p>
            <a:endParaRPr lang="en-US"/>
          </a:p>
        </p:txBody>
      </p:sp>
      <p:sp>
        <p:nvSpPr>
          <p:cNvPr id="17410" name="Rectangle 1028"/>
          <p:cNvSpPr>
            <a:spLocks noGrp="1" noChangeArrowheads="1"/>
          </p:cNvSpPr>
          <p:nvPr>
            <p:ph type="ctrTitle" idx="4294967295"/>
          </p:nvPr>
        </p:nvSpPr>
        <p:spPr>
          <a:xfrm>
            <a:off x="0" y="2286000"/>
            <a:ext cx="7772400" cy="1143000"/>
          </a:xfrm>
        </p:spPr>
        <p:txBody>
          <a:bodyPr/>
          <a:lstStyle/>
          <a:p>
            <a:pPr eaLnBrk="1" hangingPunct="1"/>
            <a:r>
              <a:rPr lang="en-US" smtClean="0"/>
              <a:t>Section 1</a:t>
            </a:r>
          </a:p>
        </p:txBody>
      </p:sp>
      <p:sp>
        <p:nvSpPr>
          <p:cNvPr id="17411" name="Rectangle 1029"/>
          <p:cNvSpPr>
            <a:spLocks noGrp="1" noChangeArrowheads="1"/>
          </p:cNvSpPr>
          <p:nvPr>
            <p:ph type="subTitle" idx="4294967295"/>
          </p:nvPr>
        </p:nvSpPr>
        <p:spPr>
          <a:xfrm>
            <a:off x="0" y="3429000"/>
            <a:ext cx="7924800" cy="1143000"/>
          </a:xfrm>
        </p:spPr>
        <p:txBody>
          <a:bodyPr/>
          <a:lstStyle/>
          <a:p>
            <a:pPr marL="0" indent="0" algn="ctr" eaLnBrk="1" hangingPunct="1">
              <a:buFontTx/>
              <a:buNone/>
            </a:pPr>
            <a:r>
              <a:rPr lang="en-US" sz="4000" smtClean="0"/>
              <a:t>History</a:t>
            </a: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idx="4294967295"/>
          </p:nvPr>
        </p:nvSpPr>
        <p:spPr/>
        <p:txBody>
          <a:bodyPr/>
          <a:lstStyle/>
          <a:p>
            <a:pPr eaLnBrk="1" hangingPunct="1"/>
            <a:r>
              <a:rPr lang="en-US" smtClean="0"/>
              <a:t>History</a:t>
            </a:r>
          </a:p>
        </p:txBody>
      </p:sp>
      <p:pic>
        <p:nvPicPr>
          <p:cNvPr id="19458" name="Picture 4"/>
          <p:cNvPicPr>
            <a:picLocks noGrp="1" noChangeAspect="1" noChangeArrowheads="1"/>
          </p:cNvPicPr>
          <p:nvPr>
            <p:ph idx="4294967295"/>
          </p:nvPr>
        </p:nvPicPr>
        <p:blipFill>
          <a:blip r:embed="rId3"/>
          <a:srcRect/>
          <a:stretch>
            <a:fillRect/>
          </a:stretch>
        </p:blipFill>
        <p:spPr>
          <a:xfrm>
            <a:off x="1441450" y="1600200"/>
            <a:ext cx="5637213" cy="4525963"/>
          </a:xfrm>
        </p:spPr>
      </p:pic>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idx="4294967295"/>
          </p:nvPr>
        </p:nvSpPr>
        <p:spPr/>
        <p:txBody>
          <a:bodyPr/>
          <a:lstStyle/>
          <a:p>
            <a:pPr eaLnBrk="1" hangingPunct="1"/>
            <a:r>
              <a:rPr lang="en-US" smtClean="0"/>
              <a:t>History</a:t>
            </a:r>
          </a:p>
        </p:txBody>
      </p:sp>
      <p:pic>
        <p:nvPicPr>
          <p:cNvPr id="21506" name="Picture 4" descr="SFChinese"/>
          <p:cNvPicPr>
            <a:picLocks noGrp="1" noChangeAspect="1" noChangeArrowheads="1"/>
          </p:cNvPicPr>
          <p:nvPr>
            <p:ph idx="4294967295"/>
          </p:nvPr>
        </p:nvPicPr>
        <p:blipFill>
          <a:blip r:embed="rId3"/>
          <a:srcRect/>
          <a:stretch>
            <a:fillRect/>
          </a:stretch>
        </p:blipFill>
        <p:spPr>
          <a:xfrm>
            <a:off x="1036638" y="1600200"/>
            <a:ext cx="6538912" cy="4186238"/>
          </a:xfrm>
        </p:spPr>
      </p:pic>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idx="4294967295"/>
          </p:nvPr>
        </p:nvSpPr>
        <p:spPr/>
        <p:txBody>
          <a:bodyPr/>
          <a:lstStyle/>
          <a:p>
            <a:pPr eaLnBrk="1" hangingPunct="1"/>
            <a:r>
              <a:rPr lang="en-US" sz="2400" smtClean="0"/>
              <a:t>Polling Question:</a:t>
            </a:r>
            <a:br>
              <a:rPr lang="en-US" sz="2400" smtClean="0"/>
            </a:br>
            <a:r>
              <a:rPr lang="en-US" sz="2400" smtClean="0"/>
              <a:t>What important legal event happened in 1974 that had enormous impact on Limited English Proficient students?</a:t>
            </a:r>
          </a:p>
        </p:txBody>
      </p:sp>
      <p:pic>
        <p:nvPicPr>
          <p:cNvPr id="23554" name="Picture 4" descr="SFChinese"/>
          <p:cNvPicPr>
            <a:picLocks noGrp="1" noChangeAspect="1" noChangeArrowheads="1"/>
          </p:cNvPicPr>
          <p:nvPr>
            <p:ph idx="4294967295"/>
          </p:nvPr>
        </p:nvPicPr>
        <p:blipFill>
          <a:blip r:embed="rId3"/>
          <a:srcRect/>
          <a:stretch>
            <a:fillRect/>
          </a:stretch>
        </p:blipFill>
        <p:spPr>
          <a:xfrm>
            <a:off x="1036638" y="1600200"/>
            <a:ext cx="6538912" cy="4186238"/>
          </a:xfrm>
        </p:spPr>
      </p:pic>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idx="4294967295"/>
          </p:nvPr>
        </p:nvSpPr>
        <p:spPr/>
        <p:txBody>
          <a:bodyPr/>
          <a:lstStyle/>
          <a:p>
            <a:pPr eaLnBrk="1" hangingPunct="1"/>
            <a:r>
              <a:rPr lang="en-US" smtClean="0"/>
              <a:t>History</a:t>
            </a:r>
          </a:p>
        </p:txBody>
      </p:sp>
      <p:pic>
        <p:nvPicPr>
          <p:cNvPr id="25602" name="Picture 4" descr="SFChinese"/>
          <p:cNvPicPr>
            <a:picLocks noGrp="1" noChangeAspect="1" noChangeArrowheads="1"/>
          </p:cNvPicPr>
          <p:nvPr>
            <p:ph idx="4294967295"/>
          </p:nvPr>
        </p:nvPicPr>
        <p:blipFill>
          <a:blip r:embed="rId3"/>
          <a:srcRect/>
          <a:stretch>
            <a:fillRect/>
          </a:stretch>
        </p:blipFill>
        <p:spPr>
          <a:xfrm>
            <a:off x="533400" y="1984375"/>
            <a:ext cx="3602038" cy="2359025"/>
          </a:xfrm>
        </p:spPr>
      </p:pic>
      <p:sp>
        <p:nvSpPr>
          <p:cNvPr id="25603" name="TextBox 3"/>
          <p:cNvSpPr txBox="1">
            <a:spLocks noChangeArrowheads="1"/>
          </p:cNvSpPr>
          <p:nvPr/>
        </p:nvSpPr>
        <p:spPr bwMode="auto">
          <a:xfrm>
            <a:off x="4953000" y="1676400"/>
            <a:ext cx="3505200" cy="4032250"/>
          </a:xfrm>
          <a:prstGeom prst="rect">
            <a:avLst/>
          </a:prstGeom>
          <a:noFill/>
          <a:ln w="9525">
            <a:noFill/>
            <a:miter lim="800000"/>
            <a:headEnd/>
            <a:tailEnd/>
          </a:ln>
        </p:spPr>
        <p:txBody>
          <a:bodyPr>
            <a:spAutoFit/>
          </a:bodyPr>
          <a:lstStyle/>
          <a:p>
            <a:pPr eaLnBrk="0" hangingPunct="0"/>
            <a:r>
              <a:rPr lang="en-US" sz="3200" b="1" u="sng" baseline="-25000">
                <a:latin typeface="Times New Roman" pitchFamily="18" charset="0"/>
              </a:rPr>
              <a:t>Lau v. Nichols </a:t>
            </a:r>
            <a:r>
              <a:rPr lang="en-US" sz="3200" b="1" baseline="-25000">
                <a:latin typeface="Times New Roman" pitchFamily="18" charset="0"/>
              </a:rPr>
              <a:t>(1974)</a:t>
            </a:r>
          </a:p>
          <a:p>
            <a:pPr eaLnBrk="0" hangingPunct="0"/>
            <a:r>
              <a:rPr lang="en-US" sz="3200" b="1" baseline="-25000">
                <a:latin typeface="Times New Roman" pitchFamily="18" charset="0"/>
              </a:rPr>
              <a:t>U.S. Supreme Court</a:t>
            </a:r>
          </a:p>
          <a:p>
            <a:pPr eaLnBrk="0" hangingPunct="0"/>
            <a:endParaRPr lang="en-US" sz="3200" i="1" baseline="-25000">
              <a:latin typeface="Times New Roman" pitchFamily="18" charset="0"/>
            </a:endParaRPr>
          </a:p>
          <a:p>
            <a:pPr eaLnBrk="0" hangingPunct="0"/>
            <a:r>
              <a:rPr lang="en-US" sz="3200" i="1" baseline="-25000">
                <a:latin typeface="Times New Roman" pitchFamily="18" charset="0"/>
              </a:rPr>
              <a:t>There is no equality of treatment merely by providing students with the same facilities, textbooks, teachers and curriculum; for students who do not understand English are effectively foreclosed from any meaningful education.</a:t>
            </a:r>
          </a:p>
        </p:txBody>
      </p:sp>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idx="4294967295"/>
          </p:nvPr>
        </p:nvSpPr>
        <p:spPr/>
        <p:txBody>
          <a:bodyPr/>
          <a:lstStyle/>
          <a:p>
            <a:pPr eaLnBrk="1" hangingPunct="1"/>
            <a:r>
              <a:rPr lang="en-US" smtClean="0"/>
              <a:t>Casta</a:t>
            </a:r>
            <a:r>
              <a:rPr lang="en-US" smtClean="0">
                <a:cs typeface="Arial" charset="0"/>
              </a:rPr>
              <a:t>ñeda v. Pickard (1981)</a:t>
            </a:r>
          </a:p>
        </p:txBody>
      </p:sp>
      <p:sp>
        <p:nvSpPr>
          <p:cNvPr id="27650" name="TextBox 15"/>
          <p:cNvSpPr txBox="1">
            <a:spLocks noChangeArrowheads="1"/>
          </p:cNvSpPr>
          <p:nvPr/>
        </p:nvSpPr>
        <p:spPr bwMode="auto">
          <a:xfrm>
            <a:off x="457200" y="1447800"/>
            <a:ext cx="8382000" cy="3933825"/>
          </a:xfrm>
          <a:prstGeom prst="rect">
            <a:avLst/>
          </a:prstGeom>
          <a:noFill/>
          <a:ln w="9525">
            <a:noFill/>
            <a:miter lim="800000"/>
            <a:headEnd/>
            <a:tailEnd/>
          </a:ln>
        </p:spPr>
        <p:txBody>
          <a:bodyPr>
            <a:spAutoFit/>
          </a:bodyPr>
          <a:lstStyle/>
          <a:p>
            <a:pPr algn="ctr">
              <a:lnSpc>
                <a:spcPct val="90000"/>
              </a:lnSpc>
            </a:pPr>
            <a:r>
              <a:rPr lang="en-US" sz="3200" baseline="-25000">
                <a:latin typeface="Times" pitchFamily="18" charset="0"/>
              </a:rPr>
              <a:t>“Castañeda Standards”</a:t>
            </a:r>
          </a:p>
          <a:p>
            <a:pPr>
              <a:lnSpc>
                <a:spcPct val="90000"/>
              </a:lnSpc>
            </a:pPr>
            <a:endParaRPr lang="en-US" sz="3200" baseline="-25000">
              <a:latin typeface="Times" pitchFamily="18" charset="0"/>
            </a:endParaRPr>
          </a:p>
          <a:p>
            <a:pPr>
              <a:lnSpc>
                <a:spcPct val="90000"/>
              </a:lnSpc>
            </a:pPr>
            <a:r>
              <a:rPr lang="en-US" sz="3200" baseline="-25000">
                <a:latin typeface="Times" pitchFamily="18" charset="0"/>
              </a:rPr>
              <a:t>(1) Whether the school system is pursuing a program informed by </a:t>
            </a:r>
            <a:r>
              <a:rPr lang="en-US" sz="3200" i="1" baseline="-25000">
                <a:solidFill>
                  <a:srgbClr val="0000FF"/>
                </a:solidFill>
                <a:latin typeface="Times" pitchFamily="18" charset="0"/>
              </a:rPr>
              <a:t>an educational theory recognized as sound</a:t>
            </a:r>
            <a:r>
              <a:rPr lang="en-US" sz="3200" baseline="-25000">
                <a:latin typeface="Times" pitchFamily="18" charset="0"/>
              </a:rPr>
              <a:t>by some experts in the field, or, at least, deemed a legitimate experimental strategy. </a:t>
            </a:r>
          </a:p>
          <a:p>
            <a:pPr>
              <a:lnSpc>
                <a:spcPct val="90000"/>
              </a:lnSpc>
            </a:pPr>
            <a:endParaRPr lang="en-US" sz="3200" baseline="-25000">
              <a:latin typeface="Times" pitchFamily="18" charset="0"/>
            </a:endParaRPr>
          </a:p>
          <a:p>
            <a:pPr>
              <a:lnSpc>
                <a:spcPct val="90000"/>
              </a:lnSpc>
            </a:pPr>
            <a:r>
              <a:rPr lang="en-US" sz="3200" baseline="-25000">
                <a:latin typeface="Times" pitchFamily="18" charset="0"/>
              </a:rPr>
              <a:t>(2) Whether the programs and practices actually used by the school system are reasonably calculated to </a:t>
            </a:r>
            <a:r>
              <a:rPr lang="en-US" sz="3200" i="1" baseline="-25000">
                <a:solidFill>
                  <a:srgbClr val="0000FF"/>
                </a:solidFill>
                <a:latin typeface="Times" pitchFamily="18" charset="0"/>
              </a:rPr>
              <a:t>implement effectively</a:t>
            </a:r>
            <a:r>
              <a:rPr lang="en-US" sz="3200" baseline="-25000">
                <a:latin typeface="Times" pitchFamily="18" charset="0"/>
              </a:rPr>
              <a:t>the educational theory adopted by the school. </a:t>
            </a:r>
          </a:p>
          <a:p>
            <a:pPr>
              <a:lnSpc>
                <a:spcPct val="90000"/>
              </a:lnSpc>
            </a:pPr>
            <a:endParaRPr lang="en-US" sz="3200" baseline="-25000">
              <a:latin typeface="Times" pitchFamily="18" charset="0"/>
            </a:endParaRPr>
          </a:p>
          <a:p>
            <a:pPr>
              <a:lnSpc>
                <a:spcPct val="90000"/>
              </a:lnSpc>
            </a:pPr>
            <a:r>
              <a:rPr lang="en-US" sz="3200" baseline="-25000">
                <a:latin typeface="Times" pitchFamily="18" charset="0"/>
              </a:rPr>
              <a:t>(3) Whether the school's program succeeds, after a legitimate trial, to </a:t>
            </a:r>
            <a:r>
              <a:rPr lang="en-US" sz="3200" i="1" baseline="-25000">
                <a:solidFill>
                  <a:srgbClr val="0000FF"/>
                </a:solidFill>
                <a:latin typeface="Times" pitchFamily="18" charset="0"/>
              </a:rPr>
              <a:t>produce results</a:t>
            </a:r>
            <a:r>
              <a:rPr lang="en-US" sz="3200" baseline="-25000">
                <a:latin typeface="Times" pitchFamily="18" charset="0"/>
              </a:rPr>
              <a:t>indicating that the language barriers confronting students are actually being overcome.</a:t>
            </a:r>
          </a:p>
        </p:txBody>
      </p:sp>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idx="4294967295"/>
          </p:nvPr>
        </p:nvSpPr>
        <p:spPr/>
        <p:txBody>
          <a:bodyPr/>
          <a:lstStyle/>
          <a:p>
            <a:pPr eaLnBrk="1" hangingPunct="1"/>
            <a:r>
              <a:rPr lang="en-US" smtClean="0"/>
              <a:t>Casta</a:t>
            </a:r>
            <a:r>
              <a:rPr lang="en-US" smtClean="0">
                <a:cs typeface="Arial" charset="0"/>
              </a:rPr>
              <a:t>ñeda v. Pickard (1981)</a:t>
            </a:r>
          </a:p>
        </p:txBody>
      </p:sp>
      <p:sp>
        <p:nvSpPr>
          <p:cNvPr id="29698" name="Rectangle 4"/>
          <p:cNvSpPr>
            <a:spLocks noGrp="1" noChangeArrowheads="1"/>
          </p:cNvSpPr>
          <p:nvPr>
            <p:ph idx="4294967295"/>
          </p:nvPr>
        </p:nvSpPr>
        <p:spPr/>
        <p:txBody>
          <a:bodyPr/>
          <a:lstStyle/>
          <a:p>
            <a:pPr eaLnBrk="1" hangingPunct="1">
              <a:buFontTx/>
              <a:buNone/>
            </a:pPr>
            <a:endParaRPr lang="en-US" smtClean="0"/>
          </a:p>
        </p:txBody>
      </p:sp>
      <p:grpSp>
        <p:nvGrpSpPr>
          <p:cNvPr id="29699" name="Group 5"/>
          <p:cNvGrpSpPr>
            <a:grpSpLocks/>
          </p:cNvGrpSpPr>
          <p:nvPr/>
        </p:nvGrpSpPr>
        <p:grpSpPr bwMode="auto">
          <a:xfrm>
            <a:off x="1981200" y="2209800"/>
            <a:ext cx="5410200" cy="3597275"/>
            <a:chOff x="768" y="528"/>
            <a:chExt cx="4272" cy="3019"/>
          </a:xfrm>
        </p:grpSpPr>
        <p:sp>
          <p:nvSpPr>
            <p:cNvPr id="29700" name="Oval 6"/>
            <p:cNvSpPr>
              <a:spLocks noChangeArrowheads="1"/>
            </p:cNvSpPr>
            <p:nvPr/>
          </p:nvSpPr>
          <p:spPr bwMode="auto">
            <a:xfrm>
              <a:off x="2208" y="528"/>
              <a:ext cx="1440" cy="1200"/>
            </a:xfrm>
            <a:prstGeom prst="ellipse">
              <a:avLst/>
            </a:prstGeom>
            <a:solidFill>
              <a:schemeClr val="accent1"/>
            </a:solidFill>
            <a:ln w="9525">
              <a:solidFill>
                <a:schemeClr val="tx1"/>
              </a:solidFill>
              <a:round/>
              <a:headEnd/>
              <a:tailEnd/>
            </a:ln>
          </p:spPr>
          <p:txBody>
            <a:bodyPr wrap="none" anchor="ctr"/>
            <a:lstStyle/>
            <a:p>
              <a:pPr algn="ctr"/>
              <a:r>
                <a:rPr lang="en-US" sz="2400" baseline="-25000">
                  <a:cs typeface="Arial" charset="0"/>
                </a:rPr>
                <a:t>Sound theory</a:t>
              </a:r>
            </a:p>
          </p:txBody>
        </p:sp>
        <p:sp>
          <p:nvSpPr>
            <p:cNvPr id="29701" name="Oval 7"/>
            <p:cNvSpPr>
              <a:spLocks noChangeArrowheads="1"/>
            </p:cNvSpPr>
            <p:nvPr/>
          </p:nvSpPr>
          <p:spPr bwMode="auto">
            <a:xfrm>
              <a:off x="3600" y="2208"/>
              <a:ext cx="1440" cy="1200"/>
            </a:xfrm>
            <a:prstGeom prst="ellipse">
              <a:avLst/>
            </a:prstGeom>
            <a:solidFill>
              <a:schemeClr val="accent1"/>
            </a:solidFill>
            <a:ln w="9525">
              <a:solidFill>
                <a:schemeClr val="tx1"/>
              </a:solidFill>
              <a:round/>
              <a:headEnd/>
              <a:tailEnd/>
            </a:ln>
          </p:spPr>
          <p:txBody>
            <a:bodyPr wrap="none" anchor="ctr"/>
            <a:lstStyle/>
            <a:p>
              <a:pPr algn="ctr"/>
              <a:r>
                <a:rPr lang="en-US" sz="2400" baseline="-25000">
                  <a:cs typeface="Arial" charset="0"/>
                </a:rPr>
                <a:t>Implementation</a:t>
              </a:r>
            </a:p>
          </p:txBody>
        </p:sp>
        <p:sp>
          <p:nvSpPr>
            <p:cNvPr id="29702" name="Oval 8"/>
            <p:cNvSpPr>
              <a:spLocks noChangeArrowheads="1"/>
            </p:cNvSpPr>
            <p:nvPr/>
          </p:nvSpPr>
          <p:spPr bwMode="auto">
            <a:xfrm>
              <a:off x="768" y="2208"/>
              <a:ext cx="1440" cy="1200"/>
            </a:xfrm>
            <a:prstGeom prst="ellipse">
              <a:avLst/>
            </a:prstGeom>
            <a:solidFill>
              <a:schemeClr val="accent1"/>
            </a:solidFill>
            <a:ln w="9525">
              <a:solidFill>
                <a:schemeClr val="tx1"/>
              </a:solidFill>
              <a:round/>
              <a:headEnd/>
              <a:tailEnd/>
            </a:ln>
          </p:spPr>
          <p:txBody>
            <a:bodyPr wrap="none" anchor="ctr"/>
            <a:lstStyle/>
            <a:p>
              <a:pPr algn="ctr"/>
              <a:r>
                <a:rPr lang="en-US" sz="2400" baseline="-25000">
                  <a:cs typeface="Arial" charset="0"/>
                </a:rPr>
                <a:t>Results</a:t>
              </a:r>
            </a:p>
          </p:txBody>
        </p:sp>
        <p:cxnSp>
          <p:nvCxnSpPr>
            <p:cNvPr id="29703" name="AutoShape 9"/>
            <p:cNvCxnSpPr>
              <a:cxnSpLocks noChangeShapeType="1"/>
              <a:stCxn id="29700" idx="5"/>
              <a:endCxn id="29701" idx="0"/>
            </p:cNvCxnSpPr>
            <p:nvPr/>
          </p:nvCxnSpPr>
          <p:spPr bwMode="auto">
            <a:xfrm rot="16200000" flipH="1">
              <a:off x="3551" y="1438"/>
              <a:ext cx="656" cy="883"/>
            </a:xfrm>
            <a:prstGeom prst="curvedConnector3">
              <a:avLst>
                <a:gd name="adj1" fmla="val 63417"/>
              </a:avLst>
            </a:prstGeom>
            <a:noFill/>
            <a:ln w="9525">
              <a:solidFill>
                <a:schemeClr val="tx1"/>
              </a:solidFill>
              <a:round/>
              <a:headEnd/>
              <a:tailEnd type="arrow" w="lg" len="lg"/>
            </a:ln>
          </p:spPr>
        </p:cxnSp>
        <p:cxnSp>
          <p:nvCxnSpPr>
            <p:cNvPr id="29704" name="AutoShape 10"/>
            <p:cNvCxnSpPr>
              <a:cxnSpLocks noChangeShapeType="1"/>
              <a:stCxn id="29701" idx="3"/>
              <a:endCxn id="29702" idx="6"/>
            </p:cNvCxnSpPr>
            <p:nvPr/>
          </p:nvCxnSpPr>
          <p:spPr bwMode="auto">
            <a:xfrm rot="16200000" flipV="1">
              <a:off x="2798" y="2218"/>
              <a:ext cx="424" cy="1603"/>
            </a:xfrm>
            <a:prstGeom prst="curvedConnector4">
              <a:avLst>
                <a:gd name="adj1" fmla="val -75472"/>
                <a:gd name="adj2" fmla="val 56583"/>
              </a:avLst>
            </a:prstGeom>
            <a:noFill/>
            <a:ln w="9525">
              <a:solidFill>
                <a:schemeClr val="tx1"/>
              </a:solidFill>
              <a:round/>
              <a:headEnd/>
              <a:tailEnd type="arrow" w="lg" len="lg"/>
            </a:ln>
          </p:spPr>
        </p:cxnSp>
        <p:cxnSp>
          <p:nvCxnSpPr>
            <p:cNvPr id="29705" name="AutoShape 11"/>
            <p:cNvCxnSpPr>
              <a:cxnSpLocks noChangeShapeType="1"/>
              <a:stCxn id="29702" idx="0"/>
              <a:endCxn id="29700" idx="3"/>
            </p:cNvCxnSpPr>
            <p:nvPr/>
          </p:nvCxnSpPr>
          <p:spPr bwMode="auto">
            <a:xfrm rot="-5400000">
              <a:off x="1626" y="1414"/>
              <a:ext cx="656" cy="931"/>
            </a:xfrm>
            <a:prstGeom prst="curvedConnector3">
              <a:avLst>
                <a:gd name="adj1" fmla="val 36583"/>
              </a:avLst>
            </a:prstGeom>
            <a:noFill/>
            <a:ln w="9525">
              <a:solidFill>
                <a:schemeClr val="tx1"/>
              </a:solidFill>
              <a:prstDash val="dash"/>
              <a:round/>
              <a:headEnd/>
              <a:tailEnd type="arrow" w="lg" len="lg"/>
            </a:ln>
          </p:spPr>
        </p:cxnSp>
        <p:cxnSp>
          <p:nvCxnSpPr>
            <p:cNvPr id="29706" name="AutoShape 12"/>
            <p:cNvCxnSpPr>
              <a:cxnSpLocks noChangeShapeType="1"/>
              <a:stCxn id="29702" idx="0"/>
              <a:endCxn id="29701" idx="1"/>
            </p:cNvCxnSpPr>
            <p:nvPr/>
          </p:nvCxnSpPr>
          <p:spPr bwMode="auto">
            <a:xfrm rot="5400000" flipV="1">
              <a:off x="2562" y="1134"/>
              <a:ext cx="176" cy="2323"/>
            </a:xfrm>
            <a:prstGeom prst="curvedConnector3">
              <a:avLst>
                <a:gd name="adj1" fmla="val -81819"/>
              </a:avLst>
            </a:prstGeom>
            <a:noFill/>
            <a:ln w="9525">
              <a:solidFill>
                <a:schemeClr val="tx1"/>
              </a:solidFill>
              <a:prstDash val="dash"/>
              <a:round/>
              <a:headEnd/>
              <a:tailEnd type="arrow" w="lg" len="lg"/>
            </a:ln>
          </p:spPr>
        </p:cxnSp>
        <p:sp>
          <p:nvSpPr>
            <p:cNvPr id="29707" name="Text Box 13"/>
            <p:cNvSpPr txBox="1">
              <a:spLocks noChangeArrowheads="1"/>
            </p:cNvSpPr>
            <p:nvPr/>
          </p:nvSpPr>
          <p:spPr bwMode="auto">
            <a:xfrm>
              <a:off x="3686" y="1655"/>
              <a:ext cx="828" cy="308"/>
            </a:xfrm>
            <a:prstGeom prst="rect">
              <a:avLst/>
            </a:prstGeom>
            <a:noFill/>
            <a:ln w="9525">
              <a:noFill/>
              <a:miter lim="800000"/>
              <a:headEnd/>
              <a:tailEnd/>
            </a:ln>
          </p:spPr>
          <p:txBody>
            <a:bodyPr wrap="none">
              <a:spAutoFit/>
            </a:bodyPr>
            <a:lstStyle/>
            <a:p>
              <a:r>
                <a:rPr lang="en-US" sz="2400" i="1" baseline="-25000">
                  <a:solidFill>
                    <a:schemeClr val="accent2"/>
                  </a:solidFill>
                  <a:cs typeface="Arial" charset="0"/>
                </a:rPr>
                <a:t>examine</a:t>
              </a:r>
            </a:p>
          </p:txBody>
        </p:sp>
        <p:sp>
          <p:nvSpPr>
            <p:cNvPr id="29708" name="Text Box 14"/>
            <p:cNvSpPr txBox="1">
              <a:spLocks noChangeArrowheads="1"/>
            </p:cNvSpPr>
            <p:nvPr/>
          </p:nvSpPr>
          <p:spPr bwMode="auto">
            <a:xfrm>
              <a:off x="2534" y="3239"/>
              <a:ext cx="828" cy="308"/>
            </a:xfrm>
            <a:prstGeom prst="rect">
              <a:avLst/>
            </a:prstGeom>
            <a:noFill/>
            <a:ln w="9525">
              <a:noFill/>
              <a:miter lim="800000"/>
              <a:headEnd/>
              <a:tailEnd/>
            </a:ln>
          </p:spPr>
          <p:txBody>
            <a:bodyPr wrap="none">
              <a:spAutoFit/>
            </a:bodyPr>
            <a:lstStyle/>
            <a:p>
              <a:r>
                <a:rPr lang="en-US" sz="2400" i="1" baseline="-25000">
                  <a:solidFill>
                    <a:schemeClr val="accent2"/>
                  </a:solidFill>
                  <a:cs typeface="Arial" charset="0"/>
                </a:rPr>
                <a:t>evaluate</a:t>
              </a:r>
            </a:p>
          </p:txBody>
        </p:sp>
        <p:sp>
          <p:nvSpPr>
            <p:cNvPr id="29709" name="Text Box 15"/>
            <p:cNvSpPr txBox="1">
              <a:spLocks noChangeArrowheads="1"/>
            </p:cNvSpPr>
            <p:nvPr/>
          </p:nvSpPr>
          <p:spPr bwMode="auto">
            <a:xfrm>
              <a:off x="2544" y="2112"/>
              <a:ext cx="667" cy="308"/>
            </a:xfrm>
            <a:prstGeom prst="rect">
              <a:avLst/>
            </a:prstGeom>
            <a:noFill/>
            <a:ln w="9525">
              <a:noFill/>
              <a:miter lim="800000"/>
              <a:headEnd/>
              <a:tailEnd/>
            </a:ln>
          </p:spPr>
          <p:txBody>
            <a:bodyPr wrap="none">
              <a:spAutoFit/>
            </a:bodyPr>
            <a:lstStyle/>
            <a:p>
              <a:r>
                <a:rPr lang="en-US" sz="2400" i="1" baseline="-25000">
                  <a:solidFill>
                    <a:schemeClr val="accent2"/>
                  </a:solidFill>
                  <a:cs typeface="Arial" charset="0"/>
                </a:rPr>
                <a:t>reform</a:t>
              </a:r>
            </a:p>
          </p:txBody>
        </p:sp>
        <p:sp>
          <p:nvSpPr>
            <p:cNvPr id="29710" name="Text Box 16"/>
            <p:cNvSpPr txBox="1">
              <a:spLocks noChangeArrowheads="1"/>
            </p:cNvSpPr>
            <p:nvPr/>
          </p:nvSpPr>
          <p:spPr bwMode="auto">
            <a:xfrm>
              <a:off x="1718" y="1703"/>
              <a:ext cx="627" cy="308"/>
            </a:xfrm>
            <a:prstGeom prst="rect">
              <a:avLst/>
            </a:prstGeom>
            <a:noFill/>
            <a:ln w="9525">
              <a:noFill/>
              <a:miter lim="800000"/>
              <a:headEnd/>
              <a:tailEnd/>
            </a:ln>
          </p:spPr>
          <p:txBody>
            <a:bodyPr wrap="none">
              <a:spAutoFit/>
            </a:bodyPr>
            <a:lstStyle/>
            <a:p>
              <a:r>
                <a:rPr lang="en-US" sz="2400" i="1" baseline="-25000">
                  <a:solidFill>
                    <a:schemeClr val="accent2"/>
                  </a:solidFill>
                  <a:cs typeface="Arial" charset="0"/>
                </a:rPr>
                <a:t>revise</a:t>
              </a:r>
            </a:p>
          </p:txBody>
        </p:sp>
      </p:grpSp>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idx="4294967295"/>
          </p:nvPr>
        </p:nvSpPr>
        <p:spPr/>
        <p:txBody>
          <a:bodyPr/>
          <a:lstStyle/>
          <a:p>
            <a:pPr eaLnBrk="1" hangingPunct="1"/>
            <a:endParaRPr lang="en-US" smtClean="0"/>
          </a:p>
        </p:txBody>
      </p:sp>
      <p:pic>
        <p:nvPicPr>
          <p:cNvPr id="31746" name="Picture 2"/>
          <p:cNvPicPr>
            <a:picLocks noGrp="1" noChangeAspect="1" noChangeArrowheads="1"/>
          </p:cNvPicPr>
          <p:nvPr>
            <p:ph idx="4294967295"/>
          </p:nvPr>
        </p:nvPicPr>
        <p:blipFill>
          <a:blip r:embed="rId3"/>
          <a:srcRect/>
          <a:stretch>
            <a:fillRect/>
          </a:stretch>
        </p:blipFill>
        <p:spPr>
          <a:xfrm>
            <a:off x="1905000" y="381000"/>
            <a:ext cx="5638800" cy="5549900"/>
          </a:xfrm>
        </p:spPr>
      </p:pic>
      <p:sp>
        <p:nvSpPr>
          <p:cNvPr id="31747" name="TextBox 4"/>
          <p:cNvSpPr txBox="1">
            <a:spLocks noChangeArrowheads="1"/>
          </p:cNvSpPr>
          <p:nvPr/>
        </p:nvSpPr>
        <p:spPr bwMode="auto">
          <a:xfrm rot="-2354808">
            <a:off x="925513" y="1350963"/>
            <a:ext cx="4238625" cy="584200"/>
          </a:xfrm>
          <a:prstGeom prst="rect">
            <a:avLst/>
          </a:prstGeom>
          <a:noFill/>
          <a:ln w="9525">
            <a:noFill/>
            <a:miter lim="800000"/>
            <a:headEnd/>
            <a:tailEnd/>
          </a:ln>
        </p:spPr>
        <p:txBody>
          <a:bodyPr wrap="none">
            <a:spAutoFit/>
          </a:bodyPr>
          <a:lstStyle/>
          <a:p>
            <a:r>
              <a:rPr lang="en-US" sz="4800" baseline="-25000">
                <a:solidFill>
                  <a:srgbClr val="0000FF"/>
                </a:solidFill>
                <a:latin typeface="Times" pitchFamily="18" charset="0"/>
              </a:rPr>
              <a:t>Link to Current Events</a:t>
            </a:r>
          </a:p>
        </p:txBody>
      </p:sp>
      <p:sp>
        <p:nvSpPr>
          <p:cNvPr id="31748" name="Oval 5"/>
          <p:cNvSpPr>
            <a:spLocks noChangeArrowheads="1"/>
          </p:cNvSpPr>
          <p:nvPr/>
        </p:nvSpPr>
        <p:spPr bwMode="auto">
          <a:xfrm>
            <a:off x="2286000" y="3276600"/>
            <a:ext cx="1219200" cy="457200"/>
          </a:xfrm>
          <a:prstGeom prst="ellipse">
            <a:avLst/>
          </a:prstGeom>
          <a:solidFill>
            <a:srgbClr val="FFFF00">
              <a:alpha val="10196"/>
            </a:srgbClr>
          </a:solidFill>
          <a:ln w="9525" algn="ctr">
            <a:solidFill>
              <a:schemeClr val="tx1"/>
            </a:solidFill>
            <a:round/>
            <a:headEnd/>
            <a:tailEnd/>
          </a:ln>
        </p:spPr>
        <p:txBody>
          <a:bodyPr/>
          <a:lstStyle/>
          <a:p>
            <a:pPr eaLnBrk="0" hangingPunct="0"/>
            <a:endParaRPr lang="en-US" sz="2400">
              <a:latin typeface="Times" pitchFamily="18" charset="0"/>
            </a:endParaRPr>
          </a:p>
        </p:txBody>
      </p:sp>
      <p:sp>
        <p:nvSpPr>
          <p:cNvPr id="31749" name="TextBox 6"/>
          <p:cNvSpPr txBox="1">
            <a:spLocks noChangeArrowheads="1"/>
          </p:cNvSpPr>
          <p:nvPr/>
        </p:nvSpPr>
        <p:spPr bwMode="auto">
          <a:xfrm>
            <a:off x="4191000" y="762000"/>
            <a:ext cx="5083175" cy="830263"/>
          </a:xfrm>
          <a:prstGeom prst="rect">
            <a:avLst/>
          </a:prstGeom>
          <a:noFill/>
          <a:ln w="9525">
            <a:noFill/>
            <a:miter lim="800000"/>
            <a:headEnd/>
            <a:tailEnd/>
          </a:ln>
        </p:spPr>
        <p:txBody>
          <a:bodyPr wrap="none">
            <a:spAutoFit/>
          </a:bodyPr>
          <a:lstStyle/>
          <a:p>
            <a:r>
              <a:rPr lang="en-US" sz="7200" b="1" baseline="-25000">
                <a:solidFill>
                  <a:srgbClr val="FF0000"/>
                </a:solidFill>
                <a:latin typeface="Times" pitchFamily="18" charset="0"/>
              </a:rPr>
              <a:t>Polling Question</a:t>
            </a:r>
          </a:p>
        </p:txBody>
      </p:sp>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idx="4294967295"/>
          </p:nvPr>
        </p:nvSpPr>
        <p:spPr/>
        <p:txBody>
          <a:bodyPr/>
          <a:lstStyle/>
          <a:p>
            <a:pPr eaLnBrk="1" hangingPunct="1"/>
            <a:r>
              <a:rPr lang="en-US" smtClean="0"/>
              <a:t>The Bilingual Wars</a:t>
            </a:r>
          </a:p>
        </p:txBody>
      </p:sp>
      <p:pic>
        <p:nvPicPr>
          <p:cNvPr id="33794" name="Picture 4" descr="unz"/>
          <p:cNvPicPr>
            <a:picLocks noGrp="1" noChangeAspect="1" noChangeArrowheads="1"/>
          </p:cNvPicPr>
          <p:nvPr>
            <p:ph idx="4294967295"/>
          </p:nvPr>
        </p:nvPicPr>
        <p:blipFill>
          <a:blip r:embed="rId3"/>
          <a:srcRect/>
          <a:stretch>
            <a:fillRect/>
          </a:stretch>
        </p:blipFill>
        <p:spPr>
          <a:xfrm>
            <a:off x="2217738" y="1600200"/>
            <a:ext cx="4708525" cy="3492500"/>
          </a:xfrm>
        </p:spPr>
      </p:pic>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idx="4294967295"/>
          </p:nvPr>
        </p:nvSpPr>
        <p:spPr/>
        <p:txBody>
          <a:bodyPr/>
          <a:lstStyle/>
          <a:p>
            <a:pPr eaLnBrk="1" hangingPunct="1"/>
            <a:r>
              <a:rPr lang="en-US" smtClean="0"/>
              <a:t>The Bilingual Wars</a:t>
            </a:r>
          </a:p>
        </p:txBody>
      </p:sp>
      <p:graphicFrame>
        <p:nvGraphicFramePr>
          <p:cNvPr id="2050" name="Object 2"/>
          <p:cNvGraphicFramePr>
            <a:graphicFrameLocks noChangeAspect="1"/>
          </p:cNvGraphicFramePr>
          <p:nvPr>
            <p:ph idx="4294967295"/>
          </p:nvPr>
        </p:nvGraphicFramePr>
        <p:xfrm>
          <a:off x="1985963" y="1676400"/>
          <a:ext cx="5080000" cy="3810000"/>
        </p:xfrm>
        <a:graphic>
          <a:graphicData uri="http://schemas.openxmlformats.org/presentationml/2006/ole">
            <p:oleObj spid="_x0000_s2050" name="Slide" r:id="rId4" imgW="4549320" imgH="3406320" progId="PowerPoint.Slide.8">
              <p:embed/>
            </p:oleObj>
          </a:graphicData>
        </a:graphic>
      </p:graphicFrame>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idx="4294967295"/>
          </p:nvPr>
        </p:nvSpPr>
        <p:spPr/>
        <p:txBody>
          <a:bodyPr/>
          <a:lstStyle/>
          <a:p>
            <a:pPr eaLnBrk="1" hangingPunct="1"/>
            <a:r>
              <a:rPr lang="en-US" smtClean="0"/>
              <a:t>History: Nation at Risk (1983)</a:t>
            </a:r>
          </a:p>
        </p:txBody>
      </p:sp>
      <p:pic>
        <p:nvPicPr>
          <p:cNvPr id="38914" name="Picture 4" descr="Nation at Risk"/>
          <p:cNvPicPr>
            <a:picLocks noGrp="1" noChangeAspect="1" noChangeArrowheads="1"/>
          </p:cNvPicPr>
          <p:nvPr>
            <p:ph idx="4294967295"/>
          </p:nvPr>
        </p:nvPicPr>
        <p:blipFill>
          <a:blip r:embed="rId3"/>
          <a:srcRect/>
          <a:stretch>
            <a:fillRect/>
          </a:stretch>
        </p:blipFill>
        <p:spPr>
          <a:xfrm>
            <a:off x="1333500" y="1600200"/>
            <a:ext cx="5759450" cy="4024313"/>
          </a:xfrm>
        </p:spPr>
      </p:pic>
    </p:spTree>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idx="4294967295"/>
          </p:nvPr>
        </p:nvSpPr>
        <p:spPr/>
        <p:txBody>
          <a:bodyPr/>
          <a:lstStyle/>
          <a:p>
            <a:pPr eaLnBrk="1" hangingPunct="1"/>
            <a:r>
              <a:rPr lang="en-US" smtClean="0"/>
              <a:t>Standards-Based Reform</a:t>
            </a:r>
          </a:p>
        </p:txBody>
      </p:sp>
      <p:pic>
        <p:nvPicPr>
          <p:cNvPr id="40962" name="Picture 2"/>
          <p:cNvPicPr>
            <a:picLocks noGrp="1" noChangeAspect="1" noChangeArrowheads="1"/>
          </p:cNvPicPr>
          <p:nvPr>
            <p:ph idx="4294967295"/>
          </p:nvPr>
        </p:nvPicPr>
        <p:blipFill>
          <a:blip r:embed="rId3"/>
          <a:srcRect/>
          <a:stretch>
            <a:fillRect/>
          </a:stretch>
        </p:blipFill>
        <p:spPr>
          <a:xfrm>
            <a:off x="1144588" y="1601788"/>
            <a:ext cx="5895975" cy="3771900"/>
          </a:xfrm>
        </p:spPr>
      </p:pic>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ChangeArrowheads="1"/>
          </p:cNvSpPr>
          <p:nvPr/>
        </p:nvSpPr>
        <p:spPr bwMode="auto">
          <a:xfrm>
            <a:off x="533400" y="2133600"/>
            <a:ext cx="8077200" cy="1447800"/>
          </a:xfrm>
          <a:prstGeom prst="rect">
            <a:avLst/>
          </a:prstGeom>
          <a:noFill/>
          <a:ln w="9525">
            <a:noFill/>
            <a:miter lim="800000"/>
            <a:headEnd/>
            <a:tailEnd/>
          </a:ln>
        </p:spPr>
        <p:txBody>
          <a:bodyPr anchor="ctr"/>
          <a:lstStyle/>
          <a:p>
            <a:endParaRPr lang="en-US" sz="3200" b="1">
              <a:solidFill>
                <a:srgbClr val="1F4164"/>
              </a:solidFill>
              <a:latin typeface="Verdana" pitchFamily="34" charset="0"/>
            </a:endParaRPr>
          </a:p>
        </p:txBody>
      </p:sp>
      <p:sp>
        <p:nvSpPr>
          <p:cNvPr id="43010" name="Line 3"/>
          <p:cNvSpPr>
            <a:spLocks noChangeShapeType="1"/>
          </p:cNvSpPr>
          <p:nvPr/>
        </p:nvSpPr>
        <p:spPr bwMode="auto">
          <a:xfrm>
            <a:off x="0" y="3352800"/>
            <a:ext cx="9144000" cy="0"/>
          </a:xfrm>
          <a:prstGeom prst="line">
            <a:avLst/>
          </a:prstGeom>
          <a:noFill/>
          <a:ln w="38100" cap="rnd">
            <a:solidFill>
              <a:srgbClr val="2C5F94"/>
            </a:solidFill>
            <a:prstDash val="sysDot"/>
            <a:round/>
            <a:headEnd/>
            <a:tailEnd/>
          </a:ln>
        </p:spPr>
        <p:txBody>
          <a:bodyPr wrap="none" anchor="ctr"/>
          <a:lstStyle/>
          <a:p>
            <a:endParaRPr lang="en-US"/>
          </a:p>
        </p:txBody>
      </p:sp>
      <p:sp>
        <p:nvSpPr>
          <p:cNvPr id="43011" name="Rectangle 4"/>
          <p:cNvSpPr>
            <a:spLocks noGrp="1" noChangeArrowheads="1"/>
          </p:cNvSpPr>
          <p:nvPr>
            <p:ph type="ctrTitle" idx="4294967295"/>
          </p:nvPr>
        </p:nvSpPr>
        <p:spPr>
          <a:xfrm>
            <a:off x="0" y="2286000"/>
            <a:ext cx="7772400" cy="1143000"/>
          </a:xfrm>
        </p:spPr>
        <p:txBody>
          <a:bodyPr/>
          <a:lstStyle/>
          <a:p>
            <a:pPr eaLnBrk="1" hangingPunct="1"/>
            <a:r>
              <a:rPr lang="en-US" b="1" smtClean="0"/>
              <a:t>Section 2:</a:t>
            </a:r>
          </a:p>
        </p:txBody>
      </p:sp>
      <p:sp>
        <p:nvSpPr>
          <p:cNvPr id="43012" name="Rectangle 5"/>
          <p:cNvSpPr>
            <a:spLocks noGrp="1" noChangeArrowheads="1"/>
          </p:cNvSpPr>
          <p:nvPr>
            <p:ph type="subTitle" idx="4294967295"/>
          </p:nvPr>
        </p:nvSpPr>
        <p:spPr>
          <a:xfrm>
            <a:off x="0" y="3429000"/>
            <a:ext cx="8001000" cy="1295400"/>
          </a:xfrm>
        </p:spPr>
        <p:txBody>
          <a:bodyPr/>
          <a:lstStyle/>
          <a:p>
            <a:pPr marL="0" indent="0" algn="ctr" eaLnBrk="1" hangingPunct="1">
              <a:spcBef>
                <a:spcPct val="0"/>
              </a:spcBef>
              <a:buFontTx/>
              <a:buNone/>
            </a:pPr>
            <a:r>
              <a:rPr lang="en-US" sz="4000" smtClean="0"/>
              <a:t>Demographics</a:t>
            </a:r>
          </a:p>
        </p:txBody>
      </p:sp>
    </p:spTree>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idx="4294967295"/>
          </p:nvPr>
        </p:nvSpPr>
        <p:spPr>
          <a:xfrm>
            <a:off x="685800" y="457200"/>
            <a:ext cx="7772400" cy="1143000"/>
          </a:xfrm>
        </p:spPr>
        <p:txBody>
          <a:bodyPr/>
          <a:lstStyle/>
          <a:p>
            <a:pPr eaLnBrk="1" hangingPunct="1"/>
            <a:r>
              <a:rPr lang="en-US" smtClean="0"/>
              <a:t>Global Migration</a:t>
            </a:r>
          </a:p>
        </p:txBody>
      </p:sp>
      <p:pic>
        <p:nvPicPr>
          <p:cNvPr id="45058" name="Content Placeholder 3" descr="GlobalCity_1M_031307.pdf"/>
          <p:cNvPicPr>
            <a:picLocks noGrp="1" noChangeAspect="1"/>
          </p:cNvPicPr>
          <p:nvPr>
            <p:ph idx="4294967295"/>
          </p:nvPr>
        </p:nvPicPr>
        <p:blipFill>
          <a:blip r:embed="rId3"/>
          <a:srcRect l="-22980" r="-22980"/>
          <a:stretch>
            <a:fillRect/>
          </a:stretch>
        </p:blipFill>
        <p:spPr>
          <a:xfrm>
            <a:off x="457200" y="1600200"/>
            <a:ext cx="8610600" cy="4343400"/>
          </a:xfrm>
        </p:spPr>
      </p:pic>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3"/>
          <p:cNvSpPr>
            <a:spLocks noGrp="1"/>
          </p:cNvSpPr>
          <p:nvPr>
            <p:ph type="title" idx="4294967295"/>
          </p:nvPr>
        </p:nvSpPr>
        <p:spPr>
          <a:xfrm>
            <a:off x="304800" y="381000"/>
            <a:ext cx="8686800" cy="1143000"/>
          </a:xfrm>
        </p:spPr>
        <p:txBody>
          <a:bodyPr/>
          <a:lstStyle/>
          <a:p>
            <a:pPr eaLnBrk="1" hangingPunct="1"/>
            <a:r>
              <a:rPr lang="en-US" smtClean="0"/>
              <a:t>Immigrant Population in the US</a:t>
            </a:r>
          </a:p>
        </p:txBody>
      </p:sp>
      <p:pic>
        <p:nvPicPr>
          <p:cNvPr id="47106" name="Content Placeholder 5" descr="StateRankingsACS_2008_NFB_Growth_1990.pdf"/>
          <p:cNvPicPr>
            <a:picLocks noGrp="1" noChangeAspect="1"/>
          </p:cNvPicPr>
          <p:nvPr>
            <p:ph idx="4294967295"/>
          </p:nvPr>
        </p:nvPicPr>
        <p:blipFill>
          <a:blip r:embed="rId3"/>
          <a:srcRect l="-22980" r="-22980"/>
          <a:stretch>
            <a:fillRect/>
          </a:stretch>
        </p:blipFill>
        <p:spPr>
          <a:xfrm>
            <a:off x="152400" y="1524000"/>
            <a:ext cx="8839200" cy="4267200"/>
          </a:xfrm>
        </p:spPr>
      </p:pic>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p:cNvPicPr>
            <a:picLocks noChangeAspect="1" noChangeArrowheads="1"/>
          </p:cNvPicPr>
          <p:nvPr/>
        </p:nvPicPr>
        <p:blipFill>
          <a:blip r:embed="rId3"/>
          <a:srcRect/>
          <a:stretch>
            <a:fillRect/>
          </a:stretch>
        </p:blipFill>
        <p:spPr bwMode="auto">
          <a:xfrm>
            <a:off x="1295400" y="1828800"/>
            <a:ext cx="6324600" cy="3657600"/>
          </a:xfrm>
          <a:prstGeom prst="rect">
            <a:avLst/>
          </a:prstGeom>
          <a:noFill/>
          <a:ln w="9525">
            <a:noFill/>
            <a:miter lim="800000"/>
            <a:headEnd/>
            <a:tailEnd/>
          </a:ln>
        </p:spPr>
      </p:pic>
      <p:sp>
        <p:nvSpPr>
          <p:cNvPr id="66562" name="Text Box 3"/>
          <p:cNvSpPr txBox="1">
            <a:spLocks noChangeArrowheads="1"/>
          </p:cNvSpPr>
          <p:nvPr/>
        </p:nvSpPr>
        <p:spPr bwMode="auto">
          <a:xfrm>
            <a:off x="1295400" y="5486400"/>
            <a:ext cx="6324600" cy="523875"/>
          </a:xfrm>
          <a:prstGeom prst="rect">
            <a:avLst/>
          </a:prstGeom>
          <a:noFill/>
          <a:ln w="9525">
            <a:noFill/>
            <a:miter lim="800000"/>
            <a:headEnd/>
            <a:tailEnd/>
          </a:ln>
        </p:spPr>
        <p:txBody>
          <a:bodyPr>
            <a:spAutoFit/>
          </a:bodyPr>
          <a:lstStyle/>
          <a:p>
            <a:pPr>
              <a:spcBef>
                <a:spcPct val="50000"/>
              </a:spcBef>
            </a:pPr>
            <a:r>
              <a:rPr lang="en-US" sz="1200" baseline="-25000">
                <a:latin typeface="Times" pitchFamily="18" charset="0"/>
                <a:cs typeface="Times New Roman" pitchFamily="18" charset="0"/>
              </a:rPr>
              <a:t>SOURCE: EPE Research Center, 2009. Analysis of data from the National Clearinghouse for English Language Acquisition and the U.S. Department of Education's Common Core of Data. (http://www.edweek.org/media/2008/12/19/17immig-c1.jpg)</a:t>
            </a:r>
          </a:p>
          <a:p>
            <a:pPr>
              <a:spcBef>
                <a:spcPct val="50000"/>
              </a:spcBef>
            </a:pPr>
            <a:endParaRPr lang="en-US" sz="1200" baseline="-25000">
              <a:latin typeface="Times" pitchFamily="18" charset="0"/>
            </a:endParaRPr>
          </a:p>
        </p:txBody>
      </p:sp>
      <p:sp>
        <p:nvSpPr>
          <p:cNvPr id="66563" name="Title 3"/>
          <p:cNvSpPr>
            <a:spLocks noGrp="1"/>
          </p:cNvSpPr>
          <p:nvPr>
            <p:ph type="title" idx="4294967295"/>
          </p:nvPr>
        </p:nvSpPr>
        <p:spPr/>
        <p:txBody>
          <a:bodyPr/>
          <a:lstStyle/>
          <a:p>
            <a:pPr eaLnBrk="1" hangingPunct="1"/>
            <a:r>
              <a:rPr lang="en-US" smtClean="0"/>
              <a:t>Percentage growth in ELL enrollment</a:t>
            </a:r>
          </a:p>
        </p:txBody>
      </p:sp>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idx="4294967295"/>
          </p:nvPr>
        </p:nvSpPr>
        <p:spPr/>
        <p:txBody>
          <a:bodyPr/>
          <a:lstStyle/>
          <a:p>
            <a:pPr eaLnBrk="1" hangingPunct="1"/>
            <a:r>
              <a:rPr lang="en-US" sz="3600" smtClean="0"/>
              <a:t>Immigrant children that speak a language other than English at home</a:t>
            </a:r>
          </a:p>
        </p:txBody>
      </p:sp>
      <p:pic>
        <p:nvPicPr>
          <p:cNvPr id="51202" name="Content Placeholder 3" descr="a.jpg"/>
          <p:cNvPicPr>
            <a:picLocks noGrp="1" noChangeAspect="1"/>
          </p:cNvPicPr>
          <p:nvPr>
            <p:ph idx="4294967295"/>
          </p:nvPr>
        </p:nvPicPr>
        <p:blipFill>
          <a:blip r:embed="rId3"/>
          <a:srcRect l="-34006" r="-34006"/>
          <a:stretch>
            <a:fillRect/>
          </a:stretch>
        </p:blipFill>
        <p:spPr>
          <a:xfrm>
            <a:off x="0" y="1981200"/>
            <a:ext cx="9144000" cy="4114800"/>
          </a:xfrm>
        </p:spPr>
      </p:pic>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idx="4294967295"/>
          </p:nvPr>
        </p:nvSpPr>
        <p:spPr/>
        <p:txBody>
          <a:bodyPr/>
          <a:lstStyle/>
          <a:p>
            <a:pPr eaLnBrk="1" hangingPunct="1"/>
            <a:r>
              <a:rPr lang="en-US" sz="3600" smtClean="0"/>
              <a:t>Immigrant children living in linguistically isolated households</a:t>
            </a:r>
          </a:p>
        </p:txBody>
      </p:sp>
      <p:pic>
        <p:nvPicPr>
          <p:cNvPr id="53250" name="Content Placeholder 3" descr="a.jpg"/>
          <p:cNvPicPr>
            <a:picLocks noGrp="1" noChangeAspect="1"/>
          </p:cNvPicPr>
          <p:nvPr>
            <p:ph idx="4294967295"/>
          </p:nvPr>
        </p:nvPicPr>
        <p:blipFill>
          <a:blip r:embed="rId3"/>
          <a:srcRect l="-34006" r="-34006"/>
          <a:stretch>
            <a:fillRect/>
          </a:stretch>
        </p:blipFill>
        <p:spPr>
          <a:xfrm>
            <a:off x="0" y="1981200"/>
            <a:ext cx="9144000" cy="3962400"/>
          </a:xfrm>
        </p:spPr>
      </p:pic>
    </p:spTree>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Line 4"/>
          <p:cNvSpPr>
            <a:spLocks noChangeShapeType="1"/>
          </p:cNvSpPr>
          <p:nvPr/>
        </p:nvSpPr>
        <p:spPr bwMode="auto">
          <a:xfrm>
            <a:off x="0" y="3352800"/>
            <a:ext cx="9144000" cy="0"/>
          </a:xfrm>
          <a:prstGeom prst="line">
            <a:avLst/>
          </a:prstGeom>
          <a:noFill/>
          <a:ln w="38100" cap="rnd">
            <a:solidFill>
              <a:srgbClr val="2C5F94"/>
            </a:solidFill>
            <a:prstDash val="sysDot"/>
            <a:round/>
            <a:headEnd/>
            <a:tailEnd/>
          </a:ln>
        </p:spPr>
        <p:txBody>
          <a:bodyPr wrap="none" anchor="ctr"/>
          <a:lstStyle/>
          <a:p>
            <a:endParaRPr lang="en-US"/>
          </a:p>
        </p:txBody>
      </p:sp>
      <p:sp>
        <p:nvSpPr>
          <p:cNvPr id="55298" name="Rectangle 1028"/>
          <p:cNvSpPr>
            <a:spLocks noGrp="1" noChangeArrowheads="1"/>
          </p:cNvSpPr>
          <p:nvPr>
            <p:ph type="ctrTitle" idx="4294967295"/>
          </p:nvPr>
        </p:nvSpPr>
        <p:spPr>
          <a:xfrm>
            <a:off x="685800" y="2286000"/>
            <a:ext cx="7772400" cy="1143000"/>
          </a:xfrm>
        </p:spPr>
        <p:txBody>
          <a:bodyPr/>
          <a:lstStyle/>
          <a:p>
            <a:pPr eaLnBrk="1" hangingPunct="1"/>
            <a:r>
              <a:rPr lang="en-US" smtClean="0"/>
              <a:t>Section 3</a:t>
            </a:r>
          </a:p>
        </p:txBody>
      </p:sp>
      <p:sp>
        <p:nvSpPr>
          <p:cNvPr id="55299" name="Rectangle 1029"/>
          <p:cNvSpPr>
            <a:spLocks noGrp="1" noChangeArrowheads="1"/>
          </p:cNvSpPr>
          <p:nvPr>
            <p:ph type="subTitle" idx="4294967295"/>
          </p:nvPr>
        </p:nvSpPr>
        <p:spPr>
          <a:xfrm>
            <a:off x="609600" y="3429000"/>
            <a:ext cx="7924800" cy="1143000"/>
          </a:xfrm>
        </p:spPr>
        <p:txBody>
          <a:bodyPr/>
          <a:lstStyle/>
          <a:p>
            <a:pPr marL="0" indent="0" algn="ctr" eaLnBrk="1" hangingPunct="1">
              <a:buFontTx/>
              <a:buNone/>
            </a:pPr>
            <a:r>
              <a:rPr lang="en-US" sz="4000" smtClean="0"/>
              <a:t>The Era of NCLB</a:t>
            </a:r>
          </a:p>
        </p:txBody>
      </p:sp>
    </p:spTree>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Content Placeholder 3"/>
          <p:cNvPicPr>
            <a:picLocks noGrp="1" noChangeAspect="1" noChangeArrowheads="1"/>
          </p:cNvPicPr>
          <p:nvPr>
            <p:ph idx="4294967295"/>
          </p:nvPr>
        </p:nvPicPr>
        <p:blipFill>
          <a:blip r:embed="rId3"/>
          <a:srcRect/>
          <a:stretch>
            <a:fillRect/>
          </a:stretch>
        </p:blipFill>
        <p:spPr>
          <a:xfrm>
            <a:off x="228600" y="2209800"/>
            <a:ext cx="4495800" cy="3511550"/>
          </a:xfrm>
        </p:spPr>
      </p:pic>
      <p:pic>
        <p:nvPicPr>
          <p:cNvPr id="57346" name="Picture 2"/>
          <p:cNvPicPr>
            <a:picLocks noChangeAspect="1" noChangeArrowheads="1"/>
          </p:cNvPicPr>
          <p:nvPr/>
        </p:nvPicPr>
        <p:blipFill>
          <a:blip r:embed="rId4"/>
          <a:srcRect/>
          <a:stretch>
            <a:fillRect/>
          </a:stretch>
        </p:blipFill>
        <p:spPr bwMode="auto">
          <a:xfrm>
            <a:off x="5334000" y="381000"/>
            <a:ext cx="3395663" cy="3071813"/>
          </a:xfrm>
          <a:prstGeom prst="rect">
            <a:avLst/>
          </a:prstGeom>
          <a:noFill/>
          <a:ln w="9525">
            <a:noFill/>
            <a:miter lim="800000"/>
            <a:headEnd/>
            <a:tailEnd/>
          </a:ln>
        </p:spPr>
      </p:pic>
      <p:sp>
        <p:nvSpPr>
          <p:cNvPr id="5" name="TextBox 4"/>
          <p:cNvSpPr txBox="1"/>
          <p:nvPr/>
        </p:nvSpPr>
        <p:spPr>
          <a:xfrm rot="20031143">
            <a:off x="914400" y="762000"/>
            <a:ext cx="1295400" cy="584200"/>
          </a:xfrm>
          <a:prstGeom prst="rect">
            <a:avLst/>
          </a:prstGeom>
          <a:noFill/>
        </p:spPr>
        <p:txBody>
          <a:bodyPr>
            <a:spAutoFit/>
          </a:bodyPr>
          <a:lstStyle/>
          <a:p>
            <a:pPr>
              <a:defRPr/>
            </a:pPr>
            <a:r>
              <a:rPr lang="en-US" sz="4800" b="1" baseline="-25000" dirty="0">
                <a:latin typeface="+mj-lt"/>
                <a:ea typeface="+mn-ea"/>
              </a:rPr>
              <a:t>AYP</a:t>
            </a:r>
          </a:p>
        </p:txBody>
      </p:sp>
      <p:sp>
        <p:nvSpPr>
          <p:cNvPr id="6" name="TextBox 5"/>
          <p:cNvSpPr txBox="1"/>
          <p:nvPr/>
        </p:nvSpPr>
        <p:spPr>
          <a:xfrm rot="1543987">
            <a:off x="3649663" y="1277938"/>
            <a:ext cx="1444625" cy="503237"/>
          </a:xfrm>
          <a:prstGeom prst="rect">
            <a:avLst/>
          </a:prstGeom>
          <a:noFill/>
        </p:spPr>
        <p:txBody>
          <a:bodyPr>
            <a:spAutoFit/>
          </a:bodyPr>
          <a:lstStyle/>
          <a:p>
            <a:pPr>
              <a:defRPr/>
            </a:pPr>
            <a:r>
              <a:rPr lang="en-US" sz="4000" b="1" baseline="-25000" dirty="0">
                <a:latin typeface="+mj-lt"/>
                <a:ea typeface="+mn-ea"/>
              </a:rPr>
              <a:t>AMAO</a:t>
            </a:r>
          </a:p>
        </p:txBody>
      </p:sp>
      <p:sp>
        <p:nvSpPr>
          <p:cNvPr id="9" name="TextBox 8"/>
          <p:cNvSpPr txBox="1"/>
          <p:nvPr/>
        </p:nvSpPr>
        <p:spPr>
          <a:xfrm rot="1059185">
            <a:off x="6364288" y="4311650"/>
            <a:ext cx="2417762" cy="749300"/>
          </a:xfrm>
          <a:prstGeom prst="rect">
            <a:avLst/>
          </a:prstGeom>
          <a:noFill/>
        </p:spPr>
        <p:txBody>
          <a:bodyPr>
            <a:spAutoFit/>
          </a:bodyPr>
          <a:lstStyle/>
          <a:p>
            <a:pPr algn="ctr">
              <a:defRPr/>
            </a:pPr>
            <a:r>
              <a:rPr lang="en-US" sz="3200" b="1" baseline="-25000" dirty="0">
                <a:latin typeface="+mj-lt"/>
                <a:ea typeface="+mn-ea"/>
              </a:rPr>
              <a:t>Program Improvement</a:t>
            </a:r>
          </a:p>
        </p:txBody>
      </p:sp>
      <p:sp>
        <p:nvSpPr>
          <p:cNvPr id="57350" name="TextBox 6"/>
          <p:cNvSpPr txBox="1">
            <a:spLocks noChangeArrowheads="1"/>
          </p:cNvSpPr>
          <p:nvPr/>
        </p:nvSpPr>
        <p:spPr bwMode="auto">
          <a:xfrm rot="-1324896">
            <a:off x="4908550" y="3954463"/>
            <a:ext cx="1987550" cy="441325"/>
          </a:xfrm>
          <a:prstGeom prst="rect">
            <a:avLst/>
          </a:prstGeom>
          <a:noFill/>
          <a:ln w="9525">
            <a:noFill/>
            <a:miter lim="800000"/>
            <a:headEnd/>
            <a:tailEnd/>
          </a:ln>
        </p:spPr>
        <p:txBody>
          <a:bodyPr>
            <a:spAutoFit/>
          </a:bodyPr>
          <a:lstStyle/>
          <a:p>
            <a:r>
              <a:rPr lang="en-US" sz="3400" b="1" baseline="-25000">
                <a:latin typeface="Times" pitchFamily="18" charset="0"/>
              </a:rPr>
              <a:t>Safe Harbor</a:t>
            </a:r>
          </a:p>
        </p:txBody>
      </p:sp>
      <p:sp>
        <p:nvSpPr>
          <p:cNvPr id="8" name="TextBox 7"/>
          <p:cNvSpPr txBox="1"/>
          <p:nvPr/>
        </p:nvSpPr>
        <p:spPr>
          <a:xfrm>
            <a:off x="2133600" y="304800"/>
            <a:ext cx="2667000" cy="420688"/>
          </a:xfrm>
          <a:prstGeom prst="rect">
            <a:avLst/>
          </a:prstGeom>
          <a:noFill/>
        </p:spPr>
        <p:txBody>
          <a:bodyPr>
            <a:spAutoFit/>
          </a:bodyPr>
          <a:lstStyle/>
          <a:p>
            <a:pPr>
              <a:defRPr/>
            </a:pPr>
            <a:r>
              <a:rPr lang="en-US" sz="3200" b="1" baseline="-25000" dirty="0">
                <a:latin typeface="+mn-lt"/>
                <a:ea typeface="+mn-ea"/>
              </a:rPr>
              <a:t>Highly Qualified</a:t>
            </a:r>
            <a:endParaRPr lang="en-US" sz="2400" b="1" baseline="-25000" dirty="0">
              <a:latin typeface="+mn-lt"/>
              <a:ea typeface="+mn-ea"/>
            </a:endParaRP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idx="4294967295"/>
          </p:nvPr>
        </p:nvSpPr>
        <p:spPr>
          <a:xfrm>
            <a:off x="0" y="304800"/>
            <a:ext cx="9144000" cy="1143000"/>
          </a:xfrm>
        </p:spPr>
        <p:txBody>
          <a:bodyPr/>
          <a:lstStyle/>
          <a:p>
            <a:pPr eaLnBrk="1" hangingPunct="1"/>
            <a:r>
              <a:rPr lang="en-US" sz="4200" smtClean="0"/>
              <a:t>What do these national data tell us?</a:t>
            </a:r>
          </a:p>
        </p:txBody>
      </p:sp>
      <p:graphicFrame>
        <p:nvGraphicFramePr>
          <p:cNvPr id="5" name="Content Placeholder 4"/>
          <p:cNvGraphicFramePr>
            <a:graphicFrameLocks noGrp="1"/>
          </p:cNvGraphicFramePr>
          <p:nvPr>
            <p:ph idx="4294967295"/>
          </p:nvPr>
        </p:nvGraphicFramePr>
        <p:xfrm>
          <a:off x="97972" y="1374792"/>
          <a:ext cx="8915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59395" name="TextBox 3"/>
          <p:cNvSpPr txBox="1">
            <a:spLocks noChangeArrowheads="1"/>
          </p:cNvSpPr>
          <p:nvPr/>
        </p:nvSpPr>
        <p:spPr bwMode="auto">
          <a:xfrm>
            <a:off x="2133600" y="5486400"/>
            <a:ext cx="5638800" cy="381000"/>
          </a:xfrm>
          <a:prstGeom prst="rect">
            <a:avLst/>
          </a:prstGeom>
          <a:noFill/>
          <a:ln w="9525">
            <a:noFill/>
            <a:miter lim="800000"/>
            <a:headEnd/>
            <a:tailEnd/>
          </a:ln>
        </p:spPr>
        <p:txBody>
          <a:bodyPr>
            <a:spAutoFit/>
          </a:bodyPr>
          <a:lstStyle/>
          <a:p>
            <a:r>
              <a:rPr lang="en-US" sz="2800" b="1" baseline="-25000"/>
              <a:t>% schools meeting AYP in 2008-09 (CEP, 2010)</a:t>
            </a:r>
          </a:p>
        </p:txBody>
      </p:sp>
    </p:spTree>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idx="4294967295"/>
          </p:nvPr>
        </p:nvSpPr>
        <p:spPr/>
        <p:txBody>
          <a:bodyPr/>
          <a:lstStyle/>
          <a:p>
            <a:pPr eaLnBrk="1" hangingPunct="1"/>
            <a:r>
              <a:rPr lang="en-US" smtClean="0"/>
              <a:t>Two NCLB accountability facts from California:</a:t>
            </a:r>
          </a:p>
        </p:txBody>
      </p:sp>
      <p:sp>
        <p:nvSpPr>
          <p:cNvPr id="63490" name="Rectangle 3"/>
          <p:cNvSpPr>
            <a:spLocks noGrp="1" noChangeArrowheads="1"/>
          </p:cNvSpPr>
          <p:nvPr>
            <p:ph type="body" idx="4294967295"/>
          </p:nvPr>
        </p:nvSpPr>
        <p:spPr/>
        <p:txBody>
          <a:bodyPr/>
          <a:lstStyle/>
          <a:p>
            <a:pPr eaLnBrk="1" hangingPunct="1"/>
            <a:r>
              <a:rPr lang="en-US" sz="2800" b="1" smtClean="0"/>
              <a:t>ELLs on ELA</a:t>
            </a:r>
            <a:r>
              <a:rPr lang="en-US" sz="2800" smtClean="0"/>
              <a:t> constitute second-most common AYP target category missed (62% of identified districts) </a:t>
            </a:r>
          </a:p>
          <a:p>
            <a:pPr eaLnBrk="1" hangingPunct="1"/>
            <a:r>
              <a:rPr lang="en-US" sz="2800" smtClean="0"/>
              <a:t>Title I program improvement (PI) districts have a median EL percentage </a:t>
            </a:r>
            <a:r>
              <a:rPr lang="en-US" sz="2800" b="1" smtClean="0"/>
              <a:t>three times greater</a:t>
            </a:r>
            <a:r>
              <a:rPr lang="en-US" sz="2800" smtClean="0"/>
              <a:t> than those not PI (30.6% vs. 10.2%)</a:t>
            </a:r>
          </a:p>
        </p:txBody>
      </p:sp>
    </p:spTree>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idx="4294967295"/>
          </p:nvPr>
        </p:nvSpPr>
        <p:spPr>
          <a:xfrm>
            <a:off x="457200" y="381000"/>
            <a:ext cx="8229600" cy="1143000"/>
          </a:xfrm>
        </p:spPr>
        <p:txBody>
          <a:bodyPr/>
          <a:lstStyle/>
          <a:p>
            <a:pPr eaLnBrk="1" hangingPunct="1"/>
            <a:r>
              <a:rPr lang="en-US" smtClean="0"/>
              <a:t>Characteristics of Title I Program Improvement (PI) Districts in CA</a:t>
            </a:r>
          </a:p>
        </p:txBody>
      </p:sp>
      <p:graphicFrame>
        <p:nvGraphicFramePr>
          <p:cNvPr id="49154" name="Object 2"/>
          <p:cNvGraphicFramePr>
            <a:graphicFrameLocks noChangeAspect="1"/>
          </p:cNvGraphicFramePr>
          <p:nvPr>
            <p:ph type="chart" idx="4294967295"/>
          </p:nvPr>
        </p:nvGraphicFramePr>
        <p:xfrm>
          <a:off x="457200" y="1600200"/>
          <a:ext cx="7772400" cy="4114800"/>
        </p:xfrm>
        <a:graphic>
          <a:graphicData uri="http://schemas.openxmlformats.org/presentationml/2006/ole">
            <p:oleObj spid="_x0000_s49154" name="Chart" r:id="rId4" imgW="7772400" imgH="4114800" progId="MSGraph.Chart.8">
              <p:embed followColorScheme="full"/>
            </p:oleObj>
          </a:graphicData>
        </a:graphic>
      </p:graphicFrame>
      <p:sp>
        <p:nvSpPr>
          <p:cNvPr id="49156" name="Text Box 4"/>
          <p:cNvSpPr txBox="1">
            <a:spLocks noChangeArrowheads="1"/>
          </p:cNvSpPr>
          <p:nvPr/>
        </p:nvSpPr>
        <p:spPr bwMode="auto">
          <a:xfrm>
            <a:off x="6705600" y="5257800"/>
            <a:ext cx="2286000" cy="336550"/>
          </a:xfrm>
          <a:prstGeom prst="rect">
            <a:avLst/>
          </a:prstGeom>
          <a:noFill/>
          <a:ln w="9525">
            <a:noFill/>
            <a:miter lim="800000"/>
            <a:headEnd/>
            <a:tailEnd/>
          </a:ln>
        </p:spPr>
        <p:txBody>
          <a:bodyPr>
            <a:spAutoFit/>
          </a:bodyPr>
          <a:lstStyle/>
          <a:p>
            <a:pPr>
              <a:spcBef>
                <a:spcPct val="50000"/>
              </a:spcBef>
            </a:pPr>
            <a:r>
              <a:rPr lang="en-US" sz="2400" baseline="-25000">
                <a:latin typeface="Times" pitchFamily="18" charset="0"/>
              </a:rPr>
              <a:t>(Crane et al., 2008)</a:t>
            </a:r>
          </a:p>
        </p:txBody>
      </p:sp>
    </p:spTree>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idx="4294967295"/>
          </p:nvPr>
        </p:nvSpPr>
        <p:spPr>
          <a:xfrm>
            <a:off x="76200" y="381000"/>
            <a:ext cx="8915400" cy="1143000"/>
          </a:xfrm>
        </p:spPr>
        <p:txBody>
          <a:bodyPr/>
          <a:lstStyle/>
          <a:p>
            <a:pPr eaLnBrk="1" hangingPunct="1"/>
            <a:r>
              <a:rPr lang="en-US" smtClean="0"/>
              <a:t>NCLB &amp; ELLs: What has worked?</a:t>
            </a:r>
          </a:p>
        </p:txBody>
      </p:sp>
      <p:sp>
        <p:nvSpPr>
          <p:cNvPr id="68610" name="Rectangle 3"/>
          <p:cNvSpPr>
            <a:spLocks noGrp="1" noChangeArrowheads="1"/>
          </p:cNvSpPr>
          <p:nvPr>
            <p:ph type="body" idx="4294967295"/>
          </p:nvPr>
        </p:nvSpPr>
        <p:spPr>
          <a:xfrm>
            <a:off x="685800" y="1600200"/>
            <a:ext cx="8458200" cy="4114800"/>
          </a:xfrm>
        </p:spPr>
        <p:txBody>
          <a:bodyPr/>
          <a:lstStyle/>
          <a:p>
            <a:pPr eaLnBrk="1" hangingPunct="1"/>
            <a:r>
              <a:rPr lang="en-US" sz="2800" smtClean="0"/>
              <a:t>Spotlight on ELLs: Title I &amp; Title III </a:t>
            </a:r>
          </a:p>
          <a:p>
            <a:pPr eaLnBrk="1" hangingPunct="1"/>
            <a:r>
              <a:rPr lang="en-US" sz="2800" smtClean="0"/>
              <a:t>ELP Standards &amp; single ELP annual assessment </a:t>
            </a:r>
          </a:p>
          <a:p>
            <a:pPr eaLnBrk="1" hangingPunct="1"/>
            <a:r>
              <a:rPr lang="en-US" sz="2800" smtClean="0"/>
              <a:t>Alignment of ELP to other content standards </a:t>
            </a:r>
          </a:p>
          <a:p>
            <a:pPr eaLnBrk="1" hangingPunct="1"/>
            <a:r>
              <a:rPr lang="en-US" sz="2800" smtClean="0"/>
              <a:t>Annual progress specified (AMAO 1, proto-growth model) </a:t>
            </a:r>
          </a:p>
          <a:p>
            <a:pPr eaLnBrk="1" hangingPunct="1"/>
            <a:r>
              <a:rPr lang="en-US" sz="2800" smtClean="0"/>
              <a:t>“Finish line” defined (AMAO 2, English proficient level)</a:t>
            </a:r>
          </a:p>
        </p:txBody>
      </p:sp>
    </p:spTree>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body" idx="4294967295"/>
          </p:nvPr>
        </p:nvSpPr>
        <p:spPr>
          <a:xfrm>
            <a:off x="533400" y="1676400"/>
            <a:ext cx="8382000" cy="3581400"/>
          </a:xfrm>
        </p:spPr>
        <p:txBody>
          <a:bodyPr/>
          <a:lstStyle/>
          <a:p>
            <a:pPr eaLnBrk="1" hangingPunct="1">
              <a:lnSpc>
                <a:spcPct val="90000"/>
              </a:lnSpc>
            </a:pPr>
            <a:r>
              <a:rPr lang="en-US" sz="2800" smtClean="0"/>
              <a:t>ELL subgroup definition (distorts performance, weakens accountability)</a:t>
            </a:r>
          </a:p>
          <a:p>
            <a:pPr eaLnBrk="1" hangingPunct="1">
              <a:lnSpc>
                <a:spcPct val="90000"/>
              </a:lnSpc>
            </a:pPr>
            <a:r>
              <a:rPr lang="en-US" sz="2800" smtClean="0"/>
              <a:t>Title I AYP status bar (ignores progress continuum)</a:t>
            </a:r>
          </a:p>
          <a:p>
            <a:pPr eaLnBrk="1" hangingPunct="1">
              <a:lnSpc>
                <a:spcPct val="90000"/>
              </a:lnSpc>
            </a:pPr>
            <a:r>
              <a:rPr lang="en-US" sz="2800" smtClean="0"/>
              <a:t>Relating academic progress &amp; achievement to ELP level, time in program</a:t>
            </a:r>
          </a:p>
          <a:p>
            <a:pPr eaLnBrk="1" hangingPunct="1">
              <a:lnSpc>
                <a:spcPct val="90000"/>
              </a:lnSpc>
            </a:pPr>
            <a:r>
              <a:rPr lang="en-US" sz="2800" smtClean="0"/>
              <a:t>PD for mainstream teachers of ELLs (no performance without capacity)</a:t>
            </a:r>
          </a:p>
        </p:txBody>
      </p:sp>
      <p:sp>
        <p:nvSpPr>
          <p:cNvPr id="70658" name="Rectangle 3"/>
          <p:cNvSpPr>
            <a:spLocks noGrp="1" noChangeArrowheads="1"/>
          </p:cNvSpPr>
          <p:nvPr>
            <p:ph type="title" idx="4294967295"/>
          </p:nvPr>
        </p:nvSpPr>
        <p:spPr>
          <a:xfrm>
            <a:off x="76200" y="457200"/>
            <a:ext cx="8915400" cy="1143000"/>
          </a:xfrm>
        </p:spPr>
        <p:txBody>
          <a:bodyPr/>
          <a:lstStyle/>
          <a:p>
            <a:pPr eaLnBrk="1" hangingPunct="1"/>
            <a:r>
              <a:rPr lang="en-US" sz="4000" smtClean="0"/>
              <a:t>NCLB &amp; ELLs: What needs improving?</a:t>
            </a:r>
          </a:p>
        </p:txBody>
      </p:sp>
    </p:spTree>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body" idx="4294967295"/>
          </p:nvPr>
        </p:nvSpPr>
        <p:spPr>
          <a:xfrm>
            <a:off x="381000" y="1752600"/>
            <a:ext cx="8304213" cy="3741738"/>
          </a:xfrm>
        </p:spPr>
        <p:txBody>
          <a:bodyPr/>
          <a:lstStyle/>
          <a:p>
            <a:pPr eaLnBrk="1" hangingPunct="1"/>
            <a:r>
              <a:rPr lang="en-US" sz="2800" smtClean="0"/>
              <a:t>100% proficient by 2014 (lacks existence proof -- AYP AMAO 3)</a:t>
            </a:r>
          </a:p>
          <a:p>
            <a:pPr eaLnBrk="1" hangingPunct="1"/>
            <a:r>
              <a:rPr lang="en-US" sz="2800" smtClean="0"/>
              <a:t>Academic assessments often not appropriately accommodated for ELLs (invalid conclusions) </a:t>
            </a:r>
          </a:p>
          <a:p>
            <a:pPr eaLnBrk="1" hangingPunct="1"/>
            <a:r>
              <a:rPr lang="en-US" sz="2800" smtClean="0"/>
              <a:t>(Invalid) test-based accountability generates perverse behaviors</a:t>
            </a:r>
          </a:p>
          <a:p>
            <a:pPr eaLnBrk="1" hangingPunct="1"/>
            <a:r>
              <a:rPr lang="en-US" sz="2800" smtClean="0"/>
              <a:t>ELL linguistic resources largely ignored</a:t>
            </a:r>
          </a:p>
        </p:txBody>
      </p:sp>
      <p:sp>
        <p:nvSpPr>
          <p:cNvPr id="72706" name="Rectangle 3"/>
          <p:cNvSpPr>
            <a:spLocks noChangeArrowheads="1"/>
          </p:cNvSpPr>
          <p:nvPr/>
        </p:nvSpPr>
        <p:spPr bwMode="auto">
          <a:xfrm>
            <a:off x="76200" y="457200"/>
            <a:ext cx="8915400" cy="1143000"/>
          </a:xfrm>
          <a:prstGeom prst="rect">
            <a:avLst/>
          </a:prstGeom>
          <a:noFill/>
          <a:ln w="9525">
            <a:noFill/>
            <a:miter lim="800000"/>
            <a:headEnd/>
            <a:tailEnd/>
          </a:ln>
        </p:spPr>
        <p:txBody>
          <a:bodyPr anchor="ctr"/>
          <a:lstStyle/>
          <a:p>
            <a:pPr algn="ctr" eaLnBrk="0" hangingPunct="0"/>
            <a:r>
              <a:rPr lang="en-US" sz="3600">
                <a:solidFill>
                  <a:srgbClr val="1F4164"/>
                </a:solidFill>
              </a:rPr>
              <a:t>NCLB &amp; ELLs: What needs real fixing?</a:t>
            </a:r>
          </a:p>
        </p:txBody>
      </p:sp>
    </p:spTree>
  </p:cSld>
  <p:clrMapOvr>
    <a:masterClrMapping/>
  </p:clrMapOvr>
  <p:transition>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body" idx="4294967295"/>
          </p:nvPr>
        </p:nvSpPr>
        <p:spPr>
          <a:xfrm>
            <a:off x="304800" y="1600200"/>
            <a:ext cx="8610600" cy="4114800"/>
          </a:xfrm>
        </p:spPr>
        <p:txBody>
          <a:bodyPr/>
          <a:lstStyle/>
          <a:p>
            <a:pPr eaLnBrk="1" hangingPunct="1">
              <a:lnSpc>
                <a:spcPct val="90000"/>
              </a:lnSpc>
            </a:pPr>
            <a:r>
              <a:rPr lang="en-US" sz="2800" smtClean="0"/>
              <a:t>State and local leadership matter </a:t>
            </a:r>
          </a:p>
          <a:p>
            <a:pPr eaLnBrk="1" hangingPunct="1">
              <a:lnSpc>
                <a:spcPct val="90000"/>
              </a:lnSpc>
            </a:pPr>
            <a:r>
              <a:rPr lang="en-US" sz="2800" smtClean="0"/>
              <a:t>Set and monitor linguistic and academic progress goals for every ELL </a:t>
            </a:r>
          </a:p>
          <a:p>
            <a:pPr eaLnBrk="1" hangingPunct="1">
              <a:lnSpc>
                <a:spcPct val="90000"/>
              </a:lnSpc>
            </a:pPr>
            <a:r>
              <a:rPr lang="en-US" sz="2800" smtClean="0"/>
              <a:t>Focus on program coherence</a:t>
            </a:r>
          </a:p>
          <a:p>
            <a:pPr eaLnBrk="1" hangingPunct="1">
              <a:lnSpc>
                <a:spcPct val="90000"/>
              </a:lnSpc>
            </a:pPr>
            <a:r>
              <a:rPr lang="en-US" sz="2800" smtClean="0"/>
              <a:t>Invest in prioritized, long-term PD on instructional quality</a:t>
            </a:r>
          </a:p>
          <a:p>
            <a:pPr eaLnBrk="1" hangingPunct="1">
              <a:lnSpc>
                <a:spcPct val="90000"/>
              </a:lnSpc>
            </a:pPr>
            <a:r>
              <a:rPr lang="en-US" sz="2800" smtClean="0"/>
              <a:t>Improve assessment systems &amp; practices including formative, interim</a:t>
            </a:r>
          </a:p>
          <a:p>
            <a:pPr eaLnBrk="1" hangingPunct="1">
              <a:lnSpc>
                <a:spcPct val="90000"/>
              </a:lnSpc>
            </a:pPr>
            <a:endParaRPr lang="en-US" smtClean="0"/>
          </a:p>
        </p:txBody>
      </p:sp>
      <p:sp>
        <p:nvSpPr>
          <p:cNvPr id="74754" name="Rectangle 3"/>
          <p:cNvSpPr>
            <a:spLocks noGrp="1" noChangeArrowheads="1"/>
          </p:cNvSpPr>
          <p:nvPr>
            <p:ph type="title" idx="4294967295"/>
          </p:nvPr>
        </p:nvSpPr>
        <p:spPr>
          <a:xfrm>
            <a:off x="0" y="228600"/>
            <a:ext cx="9144000" cy="1143000"/>
          </a:xfrm>
        </p:spPr>
        <p:txBody>
          <a:bodyPr/>
          <a:lstStyle/>
          <a:p>
            <a:pPr eaLnBrk="1" hangingPunct="1"/>
            <a:r>
              <a:rPr lang="en-US" smtClean="0"/>
              <a:t>NCLB &amp; ELLs: Implications so far…</a:t>
            </a:r>
          </a:p>
        </p:txBody>
      </p:sp>
    </p:spTree>
  </p:cSld>
  <p:clrMapOvr>
    <a:masterClrMapping/>
  </p:clrMapOvr>
  <p:transition>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Line 4"/>
          <p:cNvSpPr>
            <a:spLocks noChangeShapeType="1"/>
          </p:cNvSpPr>
          <p:nvPr/>
        </p:nvSpPr>
        <p:spPr bwMode="auto">
          <a:xfrm>
            <a:off x="0" y="3352800"/>
            <a:ext cx="9144000" cy="0"/>
          </a:xfrm>
          <a:prstGeom prst="line">
            <a:avLst/>
          </a:prstGeom>
          <a:noFill/>
          <a:ln w="38100" cap="rnd">
            <a:solidFill>
              <a:srgbClr val="2C5F94"/>
            </a:solidFill>
            <a:prstDash val="sysDot"/>
            <a:round/>
            <a:headEnd/>
            <a:tailEnd/>
          </a:ln>
        </p:spPr>
        <p:txBody>
          <a:bodyPr wrap="none" anchor="ctr"/>
          <a:lstStyle/>
          <a:p>
            <a:endParaRPr lang="en-US"/>
          </a:p>
        </p:txBody>
      </p:sp>
      <p:sp>
        <p:nvSpPr>
          <p:cNvPr id="78850" name="Rectangle 1028"/>
          <p:cNvSpPr>
            <a:spLocks noGrp="1" noChangeArrowheads="1"/>
          </p:cNvSpPr>
          <p:nvPr>
            <p:ph type="title" idx="4294967295"/>
          </p:nvPr>
        </p:nvSpPr>
        <p:spPr>
          <a:xfrm>
            <a:off x="685800" y="2286000"/>
            <a:ext cx="7772400" cy="1143000"/>
          </a:xfrm>
        </p:spPr>
        <p:txBody>
          <a:bodyPr/>
          <a:lstStyle/>
          <a:p>
            <a:pPr eaLnBrk="1" hangingPunct="1"/>
            <a:r>
              <a:rPr lang="en-US" smtClean="0"/>
              <a:t>Section 4</a:t>
            </a:r>
          </a:p>
        </p:txBody>
      </p:sp>
      <p:sp>
        <p:nvSpPr>
          <p:cNvPr id="78851" name="Rectangle 1029"/>
          <p:cNvSpPr>
            <a:spLocks noGrp="1" noChangeArrowheads="1"/>
          </p:cNvSpPr>
          <p:nvPr>
            <p:ph idx="4294967295"/>
          </p:nvPr>
        </p:nvSpPr>
        <p:spPr>
          <a:xfrm>
            <a:off x="609600" y="3429000"/>
            <a:ext cx="7924800" cy="1143000"/>
          </a:xfrm>
        </p:spPr>
        <p:txBody>
          <a:bodyPr/>
          <a:lstStyle/>
          <a:p>
            <a:pPr marL="0" indent="0" algn="ctr" eaLnBrk="1" hangingPunct="1">
              <a:buFontTx/>
              <a:buNone/>
            </a:pPr>
            <a:r>
              <a:rPr lang="en-US" sz="4000" smtClean="0"/>
              <a:t>Looking to the Future:</a:t>
            </a:r>
          </a:p>
          <a:p>
            <a:pPr marL="0" indent="0" algn="ctr" eaLnBrk="1" hangingPunct="1">
              <a:buFontTx/>
              <a:buNone/>
            </a:pPr>
            <a:r>
              <a:rPr lang="en-US" sz="4000" smtClean="0"/>
              <a:t>Leadership in the New Era</a:t>
            </a:r>
          </a:p>
        </p:txBody>
      </p:sp>
    </p:spTree>
  </p:cSld>
  <p:clrMapOvr>
    <a:masterClrMapping/>
  </p:clrMapOvr>
  <p:transition>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4"/>
          <p:cNvPicPr>
            <a:picLocks noChangeAspect="1" noChangeArrowheads="1"/>
          </p:cNvPicPr>
          <p:nvPr/>
        </p:nvPicPr>
        <p:blipFill>
          <a:blip r:embed="rId3"/>
          <a:srcRect/>
          <a:stretch>
            <a:fillRect/>
          </a:stretch>
        </p:blipFill>
        <p:spPr bwMode="auto">
          <a:xfrm>
            <a:off x="2971800" y="457200"/>
            <a:ext cx="3505200" cy="5291138"/>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idx="4294967295"/>
          </p:nvPr>
        </p:nvSpPr>
        <p:spPr>
          <a:xfrm>
            <a:off x="0" y="609600"/>
            <a:ext cx="7772400" cy="1143000"/>
          </a:xfrm>
        </p:spPr>
        <p:txBody>
          <a:bodyPr/>
          <a:lstStyle/>
          <a:p>
            <a:pPr eaLnBrk="1" hangingPunct="1"/>
            <a:r>
              <a:rPr lang="en-US" sz="3600" smtClean="0"/>
              <a:t>Five Essential Supports</a:t>
            </a:r>
            <a:br>
              <a:rPr lang="en-US" sz="3600" smtClean="0"/>
            </a:br>
            <a:r>
              <a:rPr lang="en-US" sz="2000" smtClean="0"/>
              <a:t>(Bryk et al, Organizing Schools for Improvement)</a:t>
            </a:r>
            <a:endParaRPr lang="en-US" sz="3600" smtClean="0"/>
          </a:p>
        </p:txBody>
      </p:sp>
      <p:sp>
        <p:nvSpPr>
          <p:cNvPr id="82946" name="Content Placeholder 2"/>
          <p:cNvSpPr>
            <a:spLocks noGrp="1"/>
          </p:cNvSpPr>
          <p:nvPr>
            <p:ph idx="4294967295"/>
          </p:nvPr>
        </p:nvSpPr>
        <p:spPr>
          <a:xfrm>
            <a:off x="762000" y="1981200"/>
            <a:ext cx="7772400" cy="4114800"/>
          </a:xfrm>
        </p:spPr>
        <p:txBody>
          <a:bodyPr/>
          <a:lstStyle/>
          <a:p>
            <a:pPr eaLnBrk="1" hangingPunct="1"/>
            <a:r>
              <a:rPr lang="en-US" sz="2400" smtClean="0"/>
              <a:t>“School leadership sits in the first position.  It acts as driver for improvements in four other organizational subsystems: </a:t>
            </a:r>
          </a:p>
          <a:p>
            <a:pPr eaLnBrk="1" hangingPunct="1"/>
            <a:r>
              <a:rPr lang="en-US" sz="2400" smtClean="0"/>
              <a:t>parent and community ties, </a:t>
            </a:r>
          </a:p>
          <a:p>
            <a:pPr eaLnBrk="1" hangingPunct="1"/>
            <a:r>
              <a:rPr lang="en-US" sz="2400" smtClean="0"/>
              <a:t>professional capacity of the faculty and staff, </a:t>
            </a:r>
          </a:p>
          <a:p>
            <a:pPr eaLnBrk="1" hangingPunct="1"/>
            <a:r>
              <a:rPr lang="en-US" sz="2400" smtClean="0"/>
              <a:t>a student-centered learning climate, and </a:t>
            </a:r>
          </a:p>
          <a:p>
            <a:pPr eaLnBrk="1" hangingPunct="1"/>
            <a:r>
              <a:rPr lang="en-US" sz="2400" smtClean="0"/>
              <a:t>an instructional guidance system.”</a:t>
            </a:r>
          </a:p>
        </p:txBody>
      </p:sp>
    </p:spTree>
  </p:cSld>
  <p:clrMapOvr>
    <a:masterClrMapping/>
  </p:clrMapOvr>
  <p:transition>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idx="4294967295"/>
          </p:nvPr>
        </p:nvSpPr>
        <p:spPr>
          <a:xfrm>
            <a:off x="0" y="609600"/>
            <a:ext cx="7772400" cy="1143000"/>
          </a:xfrm>
        </p:spPr>
        <p:txBody>
          <a:bodyPr/>
          <a:lstStyle/>
          <a:p>
            <a:pPr eaLnBrk="1" hangingPunct="1"/>
            <a:r>
              <a:rPr lang="en-US" sz="3600" smtClean="0"/>
              <a:t>Five Essential Supports</a:t>
            </a:r>
            <a:br>
              <a:rPr lang="en-US" sz="3600" smtClean="0"/>
            </a:br>
            <a:r>
              <a:rPr lang="en-US" sz="2000" smtClean="0"/>
              <a:t>(Bryk et al, Organizing Schools for Improvement)</a:t>
            </a:r>
            <a:endParaRPr lang="en-US" sz="3600" smtClean="0"/>
          </a:p>
        </p:txBody>
      </p:sp>
      <p:sp>
        <p:nvSpPr>
          <p:cNvPr id="84994" name="Content Placeholder 2"/>
          <p:cNvSpPr>
            <a:spLocks noGrp="1"/>
          </p:cNvSpPr>
          <p:nvPr>
            <p:ph idx="4294967295"/>
          </p:nvPr>
        </p:nvSpPr>
        <p:spPr>
          <a:xfrm>
            <a:off x="990600" y="1828800"/>
            <a:ext cx="7772400" cy="4114800"/>
          </a:xfrm>
        </p:spPr>
        <p:txBody>
          <a:bodyPr/>
          <a:lstStyle/>
          <a:p>
            <a:pPr eaLnBrk="1" hangingPunct="1">
              <a:lnSpc>
                <a:spcPct val="80000"/>
              </a:lnSpc>
            </a:pPr>
            <a:r>
              <a:rPr lang="en-US" sz="2500" smtClean="0"/>
              <a:t>“While it has been the practice of many districts and schools to concentrate reform efforts on just one or two elements within one or two of these subsystems (for example, improving the quality of teachers or mandating a common instructional curriculum), the evidence presented here attests that these systems stand in strong interaction with one another.  As a consequence of this interactivity, meaningful improvement typically entails orchestrated initiatives across multiple domains.”</a:t>
            </a:r>
          </a:p>
        </p:txBody>
      </p:sp>
    </p:spTree>
  </p:cSld>
  <p:clrMapOvr>
    <a:masterClrMapping/>
  </p:clrMapOvr>
  <p:transition>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2"/>
          <p:cNvPicPr>
            <a:picLocks noChangeAspect="1" noChangeArrowheads="1"/>
          </p:cNvPicPr>
          <p:nvPr/>
        </p:nvPicPr>
        <p:blipFill>
          <a:blip r:embed="rId3"/>
          <a:srcRect/>
          <a:stretch>
            <a:fillRect/>
          </a:stretch>
        </p:blipFill>
        <p:spPr bwMode="auto">
          <a:xfrm>
            <a:off x="1219200" y="457200"/>
            <a:ext cx="6400800" cy="4495800"/>
          </a:xfrm>
          <a:prstGeom prst="rect">
            <a:avLst/>
          </a:prstGeom>
          <a:noFill/>
          <a:ln w="9525">
            <a:noFill/>
            <a:miter lim="800000"/>
            <a:headEnd/>
            <a:tailEnd/>
          </a:ln>
        </p:spPr>
      </p:pic>
      <p:sp>
        <p:nvSpPr>
          <p:cNvPr id="3" name="Title 1"/>
          <p:cNvSpPr txBox="1">
            <a:spLocks/>
          </p:cNvSpPr>
          <p:nvPr/>
        </p:nvSpPr>
        <p:spPr bwMode="auto">
          <a:xfrm>
            <a:off x="0" y="4572000"/>
            <a:ext cx="9144000" cy="1143000"/>
          </a:xfrm>
          <a:prstGeom prst="rect">
            <a:avLst/>
          </a:prstGeom>
          <a:noFill/>
          <a:ln w="9525">
            <a:noFill/>
            <a:miter lim="800000"/>
            <a:headEnd/>
            <a:tailEnd/>
          </a:ln>
        </p:spPr>
        <p:txBody>
          <a:bodyPr anchor="ctr">
            <a:normAutofit/>
          </a:bodyPr>
          <a:lstStyle/>
          <a:p>
            <a:pPr algn="ctr">
              <a:defRPr/>
            </a:pPr>
            <a:r>
              <a:rPr lang="en-US" sz="2200" b="1" kern="0" dirty="0">
                <a:solidFill>
                  <a:srgbClr val="1F4164"/>
                </a:solidFill>
                <a:latin typeface="+mj-lt"/>
                <a:ea typeface="+mj-ea"/>
                <a:cs typeface="+mj-cs"/>
              </a:rPr>
              <a:t>http://www.edsource.org/iss_research_SimStuEL.html</a:t>
            </a:r>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idx="4294967295"/>
          </p:nvPr>
        </p:nvSpPr>
        <p:spPr>
          <a:xfrm>
            <a:off x="0" y="304800"/>
            <a:ext cx="8229600" cy="1143000"/>
          </a:xfrm>
        </p:spPr>
        <p:txBody>
          <a:bodyPr/>
          <a:lstStyle/>
          <a:p>
            <a:pPr eaLnBrk="1" hangingPunct="1"/>
            <a:r>
              <a:rPr lang="en-US" sz="3300" smtClean="0"/>
              <a:t>Similar English Learner Students, </a:t>
            </a:r>
            <a:br>
              <a:rPr lang="en-US" sz="3300" smtClean="0"/>
            </a:br>
            <a:r>
              <a:rPr lang="en-US" sz="3300" smtClean="0"/>
              <a:t>Different Results</a:t>
            </a:r>
            <a:br>
              <a:rPr lang="en-US" sz="3300" smtClean="0"/>
            </a:br>
            <a:r>
              <a:rPr lang="en-US" sz="2000" smtClean="0"/>
              <a:t>(Williams et al., EdSource)</a:t>
            </a:r>
            <a:endParaRPr lang="en-US" sz="3300" smtClean="0"/>
          </a:p>
        </p:txBody>
      </p:sp>
      <p:sp>
        <p:nvSpPr>
          <p:cNvPr id="89090" name="Content Placeholder 2"/>
          <p:cNvSpPr>
            <a:spLocks noGrp="1"/>
          </p:cNvSpPr>
          <p:nvPr>
            <p:ph idx="4294967295"/>
          </p:nvPr>
        </p:nvSpPr>
        <p:spPr>
          <a:xfrm>
            <a:off x="1371600" y="1676400"/>
            <a:ext cx="7772400" cy="4114800"/>
          </a:xfrm>
        </p:spPr>
        <p:txBody>
          <a:bodyPr/>
          <a:lstStyle/>
          <a:p>
            <a:pPr algn="ctr" eaLnBrk="1" hangingPunct="1">
              <a:buFontTx/>
              <a:buNone/>
            </a:pPr>
            <a:r>
              <a:rPr lang="en-US" sz="2400" smtClean="0"/>
              <a:t>Seven domains:</a:t>
            </a:r>
          </a:p>
          <a:p>
            <a:pPr eaLnBrk="1" hangingPunct="1">
              <a:lnSpc>
                <a:spcPct val="80000"/>
              </a:lnSpc>
              <a:spcAft>
                <a:spcPct val="30000"/>
              </a:spcAft>
              <a:buFont typeface="Wingdings" pitchFamily="2" charset="2"/>
              <a:buAutoNum type="arabicPeriod"/>
            </a:pPr>
            <a:r>
              <a:rPr lang="en-US" sz="2000" b="1" smtClean="0">
                <a:solidFill>
                  <a:srgbClr val="0000FF"/>
                </a:solidFill>
              </a:rPr>
              <a:t>Prioritizing student achievement</a:t>
            </a:r>
          </a:p>
          <a:p>
            <a:pPr eaLnBrk="1" hangingPunct="1">
              <a:lnSpc>
                <a:spcPct val="80000"/>
              </a:lnSpc>
              <a:spcAft>
                <a:spcPct val="30000"/>
              </a:spcAft>
              <a:buFont typeface="Wingdings" pitchFamily="2" charset="2"/>
              <a:buAutoNum type="arabicPeriod"/>
            </a:pPr>
            <a:r>
              <a:rPr lang="en-US" sz="2000" b="1" smtClean="0">
                <a:solidFill>
                  <a:srgbClr val="0000FF"/>
                </a:solidFill>
              </a:rPr>
              <a:t>Implementing a coherent, standards-based instructional program</a:t>
            </a:r>
          </a:p>
          <a:p>
            <a:pPr eaLnBrk="1" hangingPunct="1">
              <a:lnSpc>
                <a:spcPct val="80000"/>
              </a:lnSpc>
              <a:spcAft>
                <a:spcPct val="30000"/>
              </a:spcAft>
              <a:buFont typeface="Wingdings" pitchFamily="2" charset="2"/>
              <a:buAutoNum type="arabicPeriod"/>
            </a:pPr>
            <a:r>
              <a:rPr lang="en-US" sz="2000" b="1" smtClean="0">
                <a:solidFill>
                  <a:srgbClr val="0000FF"/>
                </a:solidFill>
              </a:rPr>
              <a:t>Using assessment data to improve student achievement and instruction</a:t>
            </a:r>
          </a:p>
          <a:p>
            <a:pPr eaLnBrk="1" hangingPunct="1">
              <a:lnSpc>
                <a:spcPct val="80000"/>
              </a:lnSpc>
              <a:spcAft>
                <a:spcPct val="30000"/>
              </a:spcAft>
              <a:buFont typeface="Wingdings" pitchFamily="2" charset="2"/>
              <a:buAutoNum type="arabicPeriod"/>
            </a:pPr>
            <a:r>
              <a:rPr lang="en-US" sz="2000" b="1" smtClean="0">
                <a:solidFill>
                  <a:srgbClr val="0000FF"/>
                </a:solidFill>
              </a:rPr>
              <a:t>Ensuring availability of instructional resources</a:t>
            </a:r>
          </a:p>
          <a:p>
            <a:pPr eaLnBrk="1" hangingPunct="1">
              <a:lnSpc>
                <a:spcPct val="80000"/>
              </a:lnSpc>
              <a:spcAft>
                <a:spcPct val="30000"/>
              </a:spcAft>
              <a:buFont typeface="Wingdings" pitchFamily="2" charset="2"/>
              <a:buAutoNum type="arabicPeriod"/>
            </a:pPr>
            <a:r>
              <a:rPr lang="en-US" sz="2000" smtClean="0"/>
              <a:t>Enforcing high expectations for student behavior</a:t>
            </a:r>
          </a:p>
          <a:p>
            <a:pPr eaLnBrk="1" hangingPunct="1">
              <a:lnSpc>
                <a:spcPct val="80000"/>
              </a:lnSpc>
              <a:spcAft>
                <a:spcPct val="30000"/>
              </a:spcAft>
              <a:buFont typeface="Wingdings" pitchFamily="2" charset="2"/>
              <a:buAutoNum type="arabicPeriod"/>
            </a:pPr>
            <a:r>
              <a:rPr lang="en-US" sz="2000" smtClean="0"/>
              <a:t>Encouraging teacher collaboration and providing professional development</a:t>
            </a:r>
          </a:p>
          <a:p>
            <a:pPr eaLnBrk="1" hangingPunct="1">
              <a:lnSpc>
                <a:spcPct val="80000"/>
              </a:lnSpc>
              <a:spcAft>
                <a:spcPct val="30000"/>
              </a:spcAft>
              <a:buFont typeface="Wingdings" pitchFamily="2" charset="2"/>
              <a:buAutoNum type="arabicPeriod"/>
            </a:pPr>
            <a:r>
              <a:rPr lang="en-US" sz="2000" smtClean="0"/>
              <a:t>Involving and supporting parents</a:t>
            </a:r>
          </a:p>
          <a:p>
            <a:pPr eaLnBrk="1" hangingPunct="1"/>
            <a:endParaRPr lang="en-US" smtClean="0"/>
          </a:p>
        </p:txBody>
      </p:sp>
    </p:spTree>
  </p:cSld>
  <p:clrMapOvr>
    <a:masterClrMapping/>
  </p:clrMapOvr>
  <p:transition>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idx="4294967295"/>
          </p:nvPr>
        </p:nvSpPr>
        <p:spPr>
          <a:xfrm>
            <a:off x="0" y="304800"/>
            <a:ext cx="8229600" cy="1143000"/>
          </a:xfrm>
        </p:spPr>
        <p:txBody>
          <a:bodyPr/>
          <a:lstStyle/>
          <a:p>
            <a:pPr eaLnBrk="1" hangingPunct="1"/>
            <a:r>
              <a:rPr lang="en-US" sz="3300" smtClean="0"/>
              <a:t>Similar English Learner Students, </a:t>
            </a:r>
            <a:br>
              <a:rPr lang="en-US" sz="3300" smtClean="0"/>
            </a:br>
            <a:r>
              <a:rPr lang="en-US" sz="3300" smtClean="0"/>
              <a:t>Different Results</a:t>
            </a:r>
            <a:br>
              <a:rPr lang="en-US" sz="3300" smtClean="0"/>
            </a:br>
            <a:r>
              <a:rPr lang="en-US" sz="2000" smtClean="0"/>
              <a:t>(Williams et al., EdSource)</a:t>
            </a:r>
            <a:endParaRPr lang="en-US" sz="3300" smtClean="0"/>
          </a:p>
        </p:txBody>
      </p:sp>
      <p:sp>
        <p:nvSpPr>
          <p:cNvPr id="91138" name="Content Placeholder 2"/>
          <p:cNvSpPr>
            <a:spLocks noGrp="1"/>
          </p:cNvSpPr>
          <p:nvPr>
            <p:ph idx="4294967295"/>
          </p:nvPr>
        </p:nvSpPr>
        <p:spPr>
          <a:xfrm>
            <a:off x="1371600" y="1676400"/>
            <a:ext cx="7772400" cy="4114800"/>
          </a:xfrm>
        </p:spPr>
        <p:txBody>
          <a:bodyPr/>
          <a:lstStyle/>
          <a:p>
            <a:pPr algn="ctr" eaLnBrk="1" hangingPunct="1">
              <a:buFontTx/>
              <a:buNone/>
            </a:pPr>
            <a:r>
              <a:rPr lang="en-US" sz="2400" smtClean="0"/>
              <a:t>Seven domains:</a:t>
            </a:r>
          </a:p>
          <a:p>
            <a:pPr eaLnBrk="1" hangingPunct="1">
              <a:lnSpc>
                <a:spcPct val="80000"/>
              </a:lnSpc>
              <a:spcAft>
                <a:spcPct val="30000"/>
              </a:spcAft>
              <a:buFont typeface="Wingdings" pitchFamily="2" charset="2"/>
              <a:buAutoNum type="arabicPeriod"/>
            </a:pPr>
            <a:r>
              <a:rPr lang="en-US" sz="2000" smtClean="0"/>
              <a:t>Prioritizing student achievement</a:t>
            </a:r>
          </a:p>
          <a:p>
            <a:pPr eaLnBrk="1" hangingPunct="1">
              <a:lnSpc>
                <a:spcPct val="80000"/>
              </a:lnSpc>
              <a:spcAft>
                <a:spcPct val="30000"/>
              </a:spcAft>
              <a:buFont typeface="Wingdings" pitchFamily="2" charset="2"/>
              <a:buAutoNum type="arabicPeriod"/>
            </a:pPr>
            <a:r>
              <a:rPr lang="en-US" sz="2000" smtClean="0"/>
              <a:t>Implementing a coherent, standards-based instructional program</a:t>
            </a:r>
          </a:p>
          <a:p>
            <a:pPr eaLnBrk="1" hangingPunct="1">
              <a:lnSpc>
                <a:spcPct val="80000"/>
              </a:lnSpc>
              <a:spcAft>
                <a:spcPct val="30000"/>
              </a:spcAft>
              <a:buFont typeface="Wingdings" pitchFamily="2" charset="2"/>
              <a:buAutoNum type="arabicPeriod"/>
            </a:pPr>
            <a:r>
              <a:rPr lang="en-US" sz="2000" smtClean="0"/>
              <a:t>Using assessment data to improve student achievement and instruction</a:t>
            </a:r>
          </a:p>
          <a:p>
            <a:pPr eaLnBrk="1" hangingPunct="1">
              <a:lnSpc>
                <a:spcPct val="80000"/>
              </a:lnSpc>
              <a:spcAft>
                <a:spcPct val="30000"/>
              </a:spcAft>
              <a:buFont typeface="Wingdings" pitchFamily="2" charset="2"/>
              <a:buAutoNum type="arabicPeriod"/>
            </a:pPr>
            <a:r>
              <a:rPr lang="en-US" sz="2000" smtClean="0"/>
              <a:t>Ensuring availability of instructional resources</a:t>
            </a:r>
          </a:p>
          <a:p>
            <a:pPr eaLnBrk="1" hangingPunct="1">
              <a:lnSpc>
                <a:spcPct val="80000"/>
              </a:lnSpc>
              <a:spcAft>
                <a:spcPct val="30000"/>
              </a:spcAft>
              <a:buFont typeface="Wingdings" pitchFamily="2" charset="2"/>
              <a:buAutoNum type="arabicPeriod"/>
            </a:pPr>
            <a:r>
              <a:rPr lang="en-US" sz="2000" smtClean="0">
                <a:solidFill>
                  <a:srgbClr val="0000FF"/>
                </a:solidFill>
              </a:rPr>
              <a:t>Enforcing high expectations for student behavior</a:t>
            </a:r>
          </a:p>
          <a:p>
            <a:pPr eaLnBrk="1" hangingPunct="1">
              <a:lnSpc>
                <a:spcPct val="80000"/>
              </a:lnSpc>
              <a:spcAft>
                <a:spcPct val="30000"/>
              </a:spcAft>
              <a:buFont typeface="Wingdings" pitchFamily="2" charset="2"/>
              <a:buAutoNum type="arabicPeriod"/>
            </a:pPr>
            <a:r>
              <a:rPr lang="en-US" sz="2000" smtClean="0">
                <a:solidFill>
                  <a:srgbClr val="0000FF"/>
                </a:solidFill>
              </a:rPr>
              <a:t>Encouraging teacher collaboration and providing professional development</a:t>
            </a:r>
          </a:p>
          <a:p>
            <a:pPr eaLnBrk="1" hangingPunct="1">
              <a:lnSpc>
                <a:spcPct val="80000"/>
              </a:lnSpc>
              <a:spcAft>
                <a:spcPct val="30000"/>
              </a:spcAft>
              <a:buFont typeface="Wingdings" pitchFamily="2" charset="2"/>
              <a:buAutoNum type="arabicPeriod"/>
            </a:pPr>
            <a:r>
              <a:rPr lang="en-US" sz="2000" smtClean="0">
                <a:solidFill>
                  <a:srgbClr val="0000FF"/>
                </a:solidFill>
              </a:rPr>
              <a:t>Involving and supporting parents</a:t>
            </a:r>
          </a:p>
          <a:p>
            <a:pPr eaLnBrk="1" hangingPunct="1"/>
            <a:endParaRPr lang="en-US" smtClean="0">
              <a:solidFill>
                <a:srgbClr val="0000FF"/>
              </a:solidFill>
            </a:endParaRPr>
          </a:p>
        </p:txBody>
      </p:sp>
    </p:spTree>
  </p:cSld>
  <p:clrMapOvr>
    <a:masterClrMapping/>
  </p:clrMapOvr>
  <p:transition>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Content Placeholder 2"/>
          <p:cNvSpPr>
            <a:spLocks noGrp="1"/>
          </p:cNvSpPr>
          <p:nvPr>
            <p:ph idx="4294967295"/>
          </p:nvPr>
        </p:nvSpPr>
        <p:spPr>
          <a:xfrm>
            <a:off x="1143000" y="1981200"/>
            <a:ext cx="7772400" cy="4114800"/>
          </a:xfrm>
        </p:spPr>
        <p:txBody>
          <a:bodyPr/>
          <a:lstStyle/>
          <a:p>
            <a:pPr eaLnBrk="1" hangingPunct="1">
              <a:buFontTx/>
              <a:buNone/>
            </a:pPr>
            <a:r>
              <a:rPr lang="en-US" smtClean="0"/>
              <a:t>Plus…</a:t>
            </a:r>
          </a:p>
          <a:p>
            <a:pPr eaLnBrk="1" hangingPunct="1"/>
            <a:r>
              <a:rPr lang="en-US" smtClean="0"/>
              <a:t>Focus on ELD instruction</a:t>
            </a:r>
          </a:p>
          <a:p>
            <a:pPr eaLnBrk="1" hangingPunct="1"/>
            <a:r>
              <a:rPr lang="en-US" smtClean="0"/>
              <a:t>Use of SDAIE strategies (in math)</a:t>
            </a:r>
          </a:p>
          <a:p>
            <a:pPr eaLnBrk="1" hangingPunct="1"/>
            <a:r>
              <a:rPr lang="en-US" smtClean="0"/>
              <a:t>ELP and ELA are strongly related.</a:t>
            </a:r>
          </a:p>
        </p:txBody>
      </p:sp>
      <p:sp>
        <p:nvSpPr>
          <p:cNvPr id="4" name="Title 1"/>
          <p:cNvSpPr txBox="1">
            <a:spLocks/>
          </p:cNvSpPr>
          <p:nvPr/>
        </p:nvSpPr>
        <p:spPr bwMode="auto">
          <a:xfrm>
            <a:off x="0" y="304800"/>
            <a:ext cx="8229600" cy="1143000"/>
          </a:xfrm>
          <a:prstGeom prst="rect">
            <a:avLst/>
          </a:prstGeom>
          <a:noFill/>
          <a:ln w="9525">
            <a:noFill/>
            <a:miter lim="800000"/>
            <a:headEnd/>
            <a:tailEnd/>
          </a:ln>
        </p:spPr>
        <p:txBody>
          <a:bodyPr anchor="ctr">
            <a:normAutofit fontScale="90000" lnSpcReduction="10000"/>
          </a:bodyPr>
          <a:lstStyle/>
          <a:p>
            <a:pPr algn="ctr">
              <a:defRPr/>
            </a:pPr>
            <a:r>
              <a:rPr lang="en-US" sz="3200" kern="0">
                <a:solidFill>
                  <a:srgbClr val="1F4164"/>
                </a:solidFill>
                <a:latin typeface="+mj-lt"/>
                <a:ea typeface="+mj-ea"/>
                <a:cs typeface="+mj-cs"/>
              </a:rPr>
              <a:t>Similar English Learner Students, </a:t>
            </a:r>
            <a:br>
              <a:rPr lang="en-US" sz="3200" kern="0">
                <a:solidFill>
                  <a:srgbClr val="1F4164"/>
                </a:solidFill>
                <a:latin typeface="+mj-lt"/>
                <a:ea typeface="+mj-ea"/>
                <a:cs typeface="+mj-cs"/>
              </a:rPr>
            </a:br>
            <a:r>
              <a:rPr lang="en-US" sz="3200" kern="0">
                <a:solidFill>
                  <a:srgbClr val="1F4164"/>
                </a:solidFill>
                <a:latin typeface="+mj-lt"/>
                <a:ea typeface="+mj-ea"/>
                <a:cs typeface="+mj-cs"/>
              </a:rPr>
              <a:t>Different Results</a:t>
            </a:r>
            <a:br>
              <a:rPr lang="en-US" sz="3200" kern="0">
                <a:solidFill>
                  <a:srgbClr val="1F4164"/>
                </a:solidFill>
                <a:latin typeface="+mj-lt"/>
                <a:ea typeface="+mj-ea"/>
                <a:cs typeface="+mj-cs"/>
              </a:rPr>
            </a:br>
            <a:r>
              <a:rPr lang="en-US" sz="2000" kern="0">
                <a:solidFill>
                  <a:srgbClr val="1F4164"/>
                </a:solidFill>
                <a:latin typeface="+mj-lt"/>
                <a:ea typeface="+mj-ea"/>
                <a:cs typeface="+mj-cs"/>
              </a:rPr>
              <a:t>(Williams et al., EdSource)</a:t>
            </a:r>
            <a:endParaRPr lang="en-US" sz="3200" kern="0" dirty="0">
              <a:solidFill>
                <a:srgbClr val="1F4164"/>
              </a:solidFill>
              <a:latin typeface="+mj-lt"/>
              <a:ea typeface="+mj-ea"/>
              <a:cs typeface="+mj-cs"/>
            </a:endParaRPr>
          </a:p>
        </p:txBody>
      </p:sp>
    </p:spTree>
  </p:cSld>
  <p:clrMapOvr>
    <a:masterClrMapping/>
  </p:clrMapOvr>
  <p:transition>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Proceeding with the course…</a:t>
            </a:r>
            <a:endParaRPr lang="en-US" dirty="0"/>
          </a:p>
        </p:txBody>
      </p:sp>
      <p:sp>
        <p:nvSpPr>
          <p:cNvPr id="3" name="Content Placeholder 2"/>
          <p:cNvSpPr>
            <a:spLocks noGrp="1"/>
          </p:cNvSpPr>
          <p:nvPr>
            <p:ph idx="1"/>
          </p:nvPr>
        </p:nvSpPr>
        <p:spPr/>
        <p:txBody>
          <a:bodyPr/>
          <a:lstStyle/>
          <a:p>
            <a:pPr>
              <a:buNone/>
            </a:pPr>
            <a:r>
              <a:rPr lang="en-US" sz="2400" dirty="0" smtClean="0"/>
              <a:t>4/13	Lessons from Chicago (and California, and New York, St. Paul, Dallas and San Francisco).</a:t>
            </a:r>
          </a:p>
          <a:p>
            <a:pPr>
              <a:buNone/>
            </a:pPr>
            <a:r>
              <a:rPr lang="en-US" sz="2400" dirty="0" smtClean="0"/>
              <a:t>4/20	Status of federal policies (Title III briefs).</a:t>
            </a:r>
          </a:p>
          <a:p>
            <a:pPr>
              <a:buNone/>
            </a:pPr>
            <a:r>
              <a:rPr lang="en-US" sz="2400" dirty="0" smtClean="0"/>
              <a:t>4/27	Status of best practices in English language proficiency development.</a:t>
            </a:r>
          </a:p>
          <a:p>
            <a:pPr>
              <a:buNone/>
            </a:pPr>
            <a:r>
              <a:rPr lang="en-US" sz="2400" dirty="0" smtClean="0"/>
              <a:t>5/4	Status of best practices in academic content development.</a:t>
            </a:r>
          </a:p>
          <a:p>
            <a:pPr>
              <a:buNone/>
            </a:pPr>
            <a:r>
              <a:rPr lang="en-US" sz="2400" dirty="0" smtClean="0"/>
              <a:t>5/11	Review of LAUSD.</a:t>
            </a:r>
          </a:p>
          <a:p>
            <a:pPr>
              <a:buNone/>
            </a:pPr>
            <a:r>
              <a:rPr lang="en-US" sz="2400" dirty="0" smtClean="0"/>
              <a:t>5/18	Review of LAUSD.</a:t>
            </a:r>
          </a:p>
          <a:p>
            <a:pPr>
              <a:buNone/>
            </a:pPr>
            <a:r>
              <a:rPr lang="en-US" sz="2400" dirty="0" smtClean="0"/>
              <a:t>5/25	Common Core Standards.</a:t>
            </a:r>
          </a:p>
          <a:p>
            <a:pPr>
              <a:buNone/>
            </a:pPr>
            <a:r>
              <a:rPr lang="en-US" sz="2400" dirty="0" smtClean="0"/>
              <a:t>6/1	ESEA Reauthorization.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lstStyle/>
          <a:p>
            <a:pPr eaLnBrk="1" hangingPunct="1"/>
            <a:r>
              <a:rPr lang="en-US" sz="1400" smtClean="0">
                <a:hlinkClick r:id="rId3"/>
              </a:rPr>
              <a:t>http://notebook.lausd.net/portal/page?_pageid=33,1151788&amp;_dad=ptl&amp;_schema=PTL_EP</a:t>
            </a:r>
            <a:endParaRPr lang="en-US" sz="1400" smtClean="0"/>
          </a:p>
        </p:txBody>
      </p:sp>
      <p:pic>
        <p:nvPicPr>
          <p:cNvPr id="95234" name="Picture 3"/>
          <p:cNvPicPr>
            <a:picLocks noGrp="1" noChangeAspect="1" noChangeArrowheads="1"/>
          </p:cNvPicPr>
          <p:nvPr>
            <p:ph type="body" idx="1"/>
          </p:nvPr>
        </p:nvPicPr>
        <p:blipFill>
          <a:blip r:embed="rId4"/>
          <a:srcRect/>
          <a:stretch>
            <a:fillRect/>
          </a:stretch>
        </p:blipFill>
        <p:spPr/>
      </p:pic>
    </p:spTree>
  </p:cSld>
  <p:clrMapOvr>
    <a:masterClrMapping/>
  </p:clrMapOvr>
  <p:transition>
    <p:random/>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1646</TotalTime>
  <Words>2397</Words>
  <Application>Microsoft Macintosh PowerPoint</Application>
  <PresentationFormat>On-screen Show (4:3)</PresentationFormat>
  <Paragraphs>231</Paragraphs>
  <Slides>38</Slides>
  <Notes>38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38</vt:i4>
      </vt:variant>
    </vt:vector>
  </HeadingPairs>
  <TitlesOfParts>
    <vt:vector size="41" baseType="lpstr">
      <vt:lpstr>Default Design</vt:lpstr>
      <vt:lpstr>Slide</vt:lpstr>
      <vt:lpstr>Chart</vt:lpstr>
      <vt:lpstr>Education 205 The Impact of Social and Behavioral Science Research on Educational Issues: Focus on English Language Learners and Issues of Policy and Practice</vt:lpstr>
      <vt:lpstr>Section 1</vt:lpstr>
      <vt:lpstr>History</vt:lpstr>
      <vt:lpstr>History</vt:lpstr>
      <vt:lpstr>Polling Question: What important legal event happened in 1974 that had enormous impact on Limited English Proficient students?</vt:lpstr>
      <vt:lpstr>History</vt:lpstr>
      <vt:lpstr>Castañeda v. Pickard (1981)</vt:lpstr>
      <vt:lpstr>Castañeda v. Pickard (1981)</vt:lpstr>
      <vt:lpstr>Slide 9</vt:lpstr>
      <vt:lpstr>The Bilingual Wars</vt:lpstr>
      <vt:lpstr>The Bilingual Wars</vt:lpstr>
      <vt:lpstr>History: Nation at Risk (1983)</vt:lpstr>
      <vt:lpstr>Standards-Based Reform</vt:lpstr>
      <vt:lpstr>Section 2:</vt:lpstr>
      <vt:lpstr>Global Migration</vt:lpstr>
      <vt:lpstr>Immigrant Population in the US</vt:lpstr>
      <vt:lpstr>Percentage growth in ELL enrollment</vt:lpstr>
      <vt:lpstr>Immigrant children that speak a language other than English at home</vt:lpstr>
      <vt:lpstr>Immigrant children living in linguistically isolated households</vt:lpstr>
      <vt:lpstr>Section 3</vt:lpstr>
      <vt:lpstr>Slide 21</vt:lpstr>
      <vt:lpstr>What do these national data tell us?</vt:lpstr>
      <vt:lpstr>Two NCLB accountability facts from California:</vt:lpstr>
      <vt:lpstr>Characteristics of Title I Program Improvement (PI) Districts in CA</vt:lpstr>
      <vt:lpstr>NCLB &amp; ELLs: What has worked?</vt:lpstr>
      <vt:lpstr>NCLB &amp; ELLs: What needs improving?</vt:lpstr>
      <vt:lpstr>Slide 27</vt:lpstr>
      <vt:lpstr>NCLB &amp; ELLs: Implications so far…</vt:lpstr>
      <vt:lpstr>Section 4</vt:lpstr>
      <vt:lpstr>Slide 30</vt:lpstr>
      <vt:lpstr>Five Essential Supports (Bryk et al, Organizing Schools for Improvement)</vt:lpstr>
      <vt:lpstr>Five Essential Supports (Bryk et al, Organizing Schools for Improvement)</vt:lpstr>
      <vt:lpstr>Slide 33</vt:lpstr>
      <vt:lpstr>Similar English Learner Students,  Different Results (Williams et al., EdSource)</vt:lpstr>
      <vt:lpstr>Similar English Learner Students,  Different Results (Williams et al., EdSource)</vt:lpstr>
      <vt:lpstr>Slide 36</vt:lpstr>
      <vt:lpstr>Proceeding with the course…</vt:lpstr>
      <vt:lpstr>http://notebook.lausd.net/portal/page?_pageid=33,1151788&amp;_dad=ptl&amp;_schema=PTL_EP</vt:lpstr>
    </vt:vector>
  </TitlesOfParts>
  <Company>CTEL/CLAD Online Program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Veronica Fern</dc:creator>
  <cp:lastModifiedBy>hakuta</cp:lastModifiedBy>
  <cp:revision>78</cp:revision>
  <dcterms:created xsi:type="dcterms:W3CDTF">2010-03-24T19:37:35Z</dcterms:created>
  <dcterms:modified xsi:type="dcterms:W3CDTF">2010-04-06T22:27:04Z</dcterms:modified>
</cp:coreProperties>
</file>